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62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300" r:id="rId36"/>
    <p:sldId id="304" r:id="rId37"/>
    <p:sldId id="298" r:id="rId38"/>
    <p:sldId id="299" r:id="rId39"/>
    <p:sldId id="258" r:id="rId40"/>
    <p:sldId id="307" r:id="rId41"/>
    <p:sldId id="306" r:id="rId42"/>
    <p:sldId id="309" r:id="rId43"/>
    <p:sldId id="296" r:id="rId44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C0C0"/>
    <a:srgbClr val="9A00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05" autoAdjust="0"/>
    <p:restoredTop sz="94668" autoAdjust="0"/>
  </p:normalViewPr>
  <p:slideViewPr>
    <p:cSldViewPr>
      <p:cViewPr>
        <p:scale>
          <a:sx n="79" d="100"/>
          <a:sy n="79" d="100"/>
        </p:scale>
        <p:origin x="-792" y="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902"/>
    </p:cViewPr>
  </p:sorterViewPr>
  <p:notesViewPr>
    <p:cSldViewPr>
      <p:cViewPr varScale="1">
        <p:scale>
          <a:sx n="68" d="100"/>
          <a:sy n="68" d="100"/>
        </p:scale>
        <p:origin x="-2510" y="-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AF88785-85BD-4ADF-8E0D-4FEFFC8A60C4}" type="datetimeFigureOut">
              <a:rPr lang="hu-HU"/>
              <a:pPr>
                <a:defRPr/>
              </a:pPr>
              <a:t>2015.09.01.</a:t>
            </a:fld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1EDB8FE-3613-4DA2-B10E-24F3CF4D3CA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5063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51C5D94-D5C3-4981-9984-6D80738A0A93}" type="datetimeFigureOut">
              <a:rPr lang="hu-HU"/>
              <a:pPr>
                <a:defRPr/>
              </a:pPr>
              <a:t>2015.09.01.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  <a:endParaRPr lang="hu-HU" noProof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94FC21-8C1B-4407-95A5-629D44DB9BF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45590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41413" y="685800"/>
            <a:ext cx="4573587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8DC33-45BB-414A-8D7E-4588DD884EB6}" type="slidenum">
              <a:rPr lang="hu-HU" smtClean="0"/>
              <a:pPr/>
              <a:t>2</a:t>
            </a:fld>
            <a:endParaRPr lang="hu-H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41413" y="685800"/>
            <a:ext cx="4573587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8DC33-45BB-414A-8D7E-4588DD884EB6}" type="slidenum">
              <a:rPr lang="hu-HU" smtClean="0"/>
              <a:pPr/>
              <a:t>11</a:t>
            </a:fld>
            <a:endParaRPr lang="hu-H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41413" y="685800"/>
            <a:ext cx="4573587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8DC33-45BB-414A-8D7E-4588DD884EB6}" type="slidenum">
              <a:rPr lang="hu-HU" smtClean="0"/>
              <a:pPr/>
              <a:t>12</a:t>
            </a:fld>
            <a:endParaRPr lang="hu-H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41413" y="685800"/>
            <a:ext cx="4573587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8DC33-45BB-414A-8D7E-4588DD884EB6}" type="slidenum">
              <a:rPr lang="hu-HU" smtClean="0"/>
              <a:pPr/>
              <a:t>13</a:t>
            </a:fld>
            <a:endParaRPr lang="hu-H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94FC21-8C1B-4407-95A5-629D44DB9BFB}" type="slidenum">
              <a:rPr lang="hu-HU" smtClean="0"/>
              <a:pPr>
                <a:defRPr/>
              </a:pPr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871532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94FC21-8C1B-4407-95A5-629D44DB9BFB}" type="slidenum">
              <a:rPr lang="hu-HU" smtClean="0"/>
              <a:pPr>
                <a:defRPr/>
              </a:pPr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874514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41413" y="685800"/>
            <a:ext cx="4573587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8DC33-45BB-414A-8D7E-4588DD884EB6}" type="slidenum">
              <a:rPr lang="hu-HU" smtClean="0"/>
              <a:pPr/>
              <a:t>16</a:t>
            </a:fld>
            <a:endParaRPr lang="hu-H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41413" y="685800"/>
            <a:ext cx="4573587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8DC33-45BB-414A-8D7E-4588DD884EB6}" type="slidenum">
              <a:rPr lang="hu-HU" smtClean="0"/>
              <a:pPr/>
              <a:t>17</a:t>
            </a:fld>
            <a:endParaRPr lang="hu-H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41413" y="685800"/>
            <a:ext cx="4573587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8DC33-45BB-414A-8D7E-4588DD884EB6}" type="slidenum">
              <a:rPr lang="hu-HU" smtClean="0"/>
              <a:pPr/>
              <a:t>18</a:t>
            </a:fld>
            <a:endParaRPr lang="hu-H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41413" y="685800"/>
            <a:ext cx="4573587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8DC33-45BB-414A-8D7E-4588DD884EB6}" type="slidenum">
              <a:rPr lang="hu-HU" smtClean="0"/>
              <a:pPr/>
              <a:t>19</a:t>
            </a:fld>
            <a:endParaRPr lang="hu-H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41413" y="685800"/>
            <a:ext cx="4573587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8DC33-45BB-414A-8D7E-4588DD884EB6}" type="slidenum">
              <a:rPr lang="hu-HU" smtClean="0"/>
              <a:pPr/>
              <a:t>20</a:t>
            </a:fld>
            <a:endParaRPr 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41413" y="685800"/>
            <a:ext cx="4573587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8DC33-45BB-414A-8D7E-4588DD884EB6}" type="slidenum">
              <a:rPr lang="hu-HU" smtClean="0"/>
              <a:pPr/>
              <a:t>3</a:t>
            </a:fld>
            <a:endParaRPr lang="hu-H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C74A94-22D4-44A9-8673-26A03895DE33}" type="slidenum">
              <a:rPr lang="hu-HU"/>
              <a:pPr/>
              <a:t>25</a:t>
            </a:fld>
            <a:endParaRPr lang="hu-HU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3587" cy="342900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  <a:p>
            <a:r>
              <a:rPr lang="hu-HU" sz="1500" b="1"/>
              <a:t>többdimenziós</a:t>
            </a:r>
            <a:r>
              <a:rPr lang="hu-HU"/>
              <a:t> stratégiák  </a:t>
            </a:r>
            <a:r>
              <a:rPr lang="hu-HU" sz="1500" b="1"/>
              <a:t>+akkutöltöttség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49F47E-FA4C-400B-B7EA-DED878D976E2}" type="slidenum">
              <a:rPr lang="hu-HU"/>
              <a:pPr/>
              <a:t>28</a:t>
            </a:fld>
            <a:endParaRPr lang="hu-HU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3587" cy="342900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0,4 </a:t>
            </a:r>
            <a:r>
              <a:rPr lang="hu-HU" dirty="0" err="1"/>
              <a:t>kW.h</a:t>
            </a:r>
            <a:r>
              <a:rPr lang="hu-HU" dirty="0"/>
              <a:t>/200 kW = </a:t>
            </a:r>
            <a:r>
              <a:rPr lang="hu-HU" sz="1500" b="1" dirty="0"/>
              <a:t>0,002 h = 7,2 s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16F59D-9A77-429A-A0D0-9696BBF0AACE}" type="slidenum">
              <a:rPr lang="hu-HU"/>
              <a:pPr/>
              <a:t>34</a:t>
            </a:fld>
            <a:endParaRPr lang="hu-HU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3587" cy="3429000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300"/>
              <a:t>Az USA-ban a hibrid személyautók eladási száma 2006-ra elérte és túlhaladta a dízelmotoros személyautók értékesítési számát. </a:t>
            </a:r>
          </a:p>
          <a:p>
            <a:r>
              <a:rPr lang="hu-HU" sz="1300"/>
              <a:t>Igaz viszont, hogy dízelmotorból a teljes eladás kevesebb, mint </a:t>
            </a:r>
            <a:r>
              <a:rPr lang="hu-HU" sz="1300" b="1"/>
              <a:t>1 %-</a:t>
            </a:r>
            <a:r>
              <a:rPr lang="hu-HU" sz="1300"/>
              <a:t>a a teljes értékesítésnek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41413" y="685800"/>
            <a:ext cx="4573587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8DC33-45BB-414A-8D7E-4588DD884EB6}" type="slidenum">
              <a:rPr lang="hu-HU" smtClean="0"/>
              <a:pPr/>
              <a:t>4</a:t>
            </a:fld>
            <a:endParaRPr lang="hu-H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41413" y="685800"/>
            <a:ext cx="4573587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8DC33-45BB-414A-8D7E-4588DD884EB6}" type="slidenum">
              <a:rPr lang="hu-HU" smtClean="0"/>
              <a:pPr/>
              <a:t>5</a:t>
            </a:fld>
            <a:endParaRPr lang="hu-H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8DC33-45BB-414A-8D7E-4588DD884EB6}" type="slidenum">
              <a:rPr lang="hu-HU" smtClean="0"/>
              <a:pPr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8268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41413" y="685800"/>
            <a:ext cx="4573587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8DC33-45BB-414A-8D7E-4588DD884EB6}" type="slidenum">
              <a:rPr lang="hu-HU" smtClean="0"/>
              <a:pPr/>
              <a:t>7</a:t>
            </a:fld>
            <a:endParaRPr lang="hu-H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41413" y="685800"/>
            <a:ext cx="4573587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8DC33-45BB-414A-8D7E-4588DD884EB6}" type="slidenum">
              <a:rPr lang="hu-HU" smtClean="0"/>
              <a:pPr/>
              <a:t>8</a:t>
            </a:fld>
            <a:endParaRPr lang="hu-H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41413" y="685800"/>
            <a:ext cx="4573587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8DC33-45BB-414A-8D7E-4588DD884EB6}" type="slidenum">
              <a:rPr lang="hu-HU" smtClean="0"/>
              <a:pPr/>
              <a:t>9</a:t>
            </a:fld>
            <a:endParaRPr lang="hu-H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41413" y="685800"/>
            <a:ext cx="4573587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8DC33-45BB-414A-8D7E-4588DD884EB6}" type="slidenum">
              <a:rPr lang="hu-HU" smtClean="0"/>
              <a:pPr/>
              <a:t>10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 flipH="1">
            <a:off x="7524750" y="0"/>
            <a:ext cx="1619250" cy="2420938"/>
          </a:xfrm>
          <a:prstGeom prst="rect">
            <a:avLst/>
          </a:prstGeom>
          <a:solidFill>
            <a:srgbClr val="9A002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0" y="3717925"/>
            <a:ext cx="7596188" cy="431800"/>
          </a:xfrm>
          <a:prstGeom prst="rect">
            <a:avLst/>
          </a:prstGeom>
          <a:solidFill>
            <a:srgbClr val="D2D2D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0" y="0"/>
            <a:ext cx="7596188" cy="3540125"/>
          </a:xfrm>
          <a:prstGeom prst="rect">
            <a:avLst/>
          </a:prstGeom>
          <a:solidFill>
            <a:srgbClr val="9A002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0" y="6524625"/>
            <a:ext cx="360363" cy="360363"/>
          </a:xfrm>
          <a:prstGeom prst="rect">
            <a:avLst/>
          </a:prstGeom>
          <a:solidFill>
            <a:srgbClr val="9A002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361950" y="6524625"/>
            <a:ext cx="8782050" cy="352425"/>
          </a:xfrm>
          <a:prstGeom prst="rect">
            <a:avLst/>
          </a:prstGeom>
          <a:solidFill>
            <a:srgbClr val="D2D2D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34925" y="6564313"/>
            <a:ext cx="3698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fld id="{D30A063F-0627-4F48-8445-F2A7542083A3}" type="slidenum">
              <a:rPr lang="hu-HU" sz="1200" b="1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hu-HU" sz="1200" b="1">
              <a:solidFill>
                <a:schemeClr val="bg1"/>
              </a:solidFill>
            </a:endParaRPr>
          </a:p>
        </p:txBody>
      </p:sp>
      <p:pic>
        <p:nvPicPr>
          <p:cNvPr id="11" name="Picture 27" descr="Au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88125" y="0"/>
            <a:ext cx="2555875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GJT logo alarendezett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812088" y="2492375"/>
            <a:ext cx="1111250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14" name="Rectangle 22"/>
          <p:cNvSpPr>
            <a:spLocks noGrp="1" noChangeArrowheads="1"/>
          </p:cNvSpPr>
          <p:nvPr>
            <p:ph type="subTitle" idx="1"/>
          </p:nvPr>
        </p:nvSpPr>
        <p:spPr>
          <a:xfrm>
            <a:off x="972000" y="3744000"/>
            <a:ext cx="6480000" cy="36036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Alcím mintájának szerkesztése</a:t>
            </a:r>
            <a:endParaRPr lang="hu-HU" dirty="0"/>
          </a:p>
        </p:txBody>
      </p:sp>
      <p:sp>
        <p:nvSpPr>
          <p:cNvPr id="8211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972000" y="972000"/>
            <a:ext cx="6120000" cy="1440000"/>
          </a:xfrm>
          <a:prstGeom prst="rect">
            <a:avLst/>
          </a:prstGeom>
        </p:spPr>
        <p:txBody>
          <a:bodyPr/>
          <a:lstStyle>
            <a:lvl1pPr>
              <a:defRPr sz="2400" b="1"/>
            </a:lvl1pPr>
          </a:lstStyle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14" name="Tartalom helye 13"/>
          <p:cNvSpPr>
            <a:spLocks noGrp="1"/>
          </p:cNvSpPr>
          <p:nvPr>
            <p:ph sz="quarter" idx="11"/>
          </p:nvPr>
        </p:nvSpPr>
        <p:spPr>
          <a:xfrm>
            <a:off x="972000" y="4643452"/>
            <a:ext cx="4214813" cy="857250"/>
          </a:xfrm>
          <a:prstGeom prst="rect">
            <a:avLst/>
          </a:prstGeom>
        </p:spPr>
        <p:txBody>
          <a:bodyPr/>
          <a:lstStyle>
            <a:lvl1pPr>
              <a:buNone/>
              <a:defRPr baseline="0"/>
            </a:lvl1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3" name="Rectangle 2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07904" y="6597352"/>
            <a:ext cx="5128592" cy="288032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r>
              <a:rPr lang="hu-HU" dirty="0" smtClean="0"/>
              <a:t>Emőd István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13368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Cím és tartalom a szöveg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990600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229600" cy="2189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3941764"/>
            <a:ext cx="8229600" cy="2189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hu-HU" dirty="0" smtClean="0"/>
              <a:t>Emőd István</a:t>
            </a:r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8115BB3-B94A-4B4D-8BB5-7BD19A1325CC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9010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200400" cy="365125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Emőd István</a:t>
            </a: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675120" y="6364224"/>
            <a:ext cx="2133600" cy="365125"/>
          </a:xfrm>
          <a:prstGeom prst="rect">
            <a:avLst/>
          </a:prstGeom>
        </p:spPr>
        <p:txBody>
          <a:bodyPr/>
          <a:lstStyle/>
          <a:p>
            <a:fld id="{C404FEFD-4B04-4989-ABC5-98DB05602E4E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280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>
          <a:xfrm>
            <a:off x="3779912" y="6597352"/>
            <a:ext cx="5200600" cy="216024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r>
              <a:rPr lang="hu-HU" dirty="0" smtClean="0"/>
              <a:t>Emőd István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39086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4" name="Cím 13"/>
          <p:cNvSpPr>
            <a:spLocks noGrp="1"/>
          </p:cNvSpPr>
          <p:nvPr>
            <p:ph type="title"/>
          </p:nvPr>
        </p:nvSpPr>
        <p:spPr>
          <a:xfrm>
            <a:off x="972000" y="108000"/>
            <a:ext cx="6840000" cy="468000"/>
          </a:xfrm>
          <a:prstGeom prst="rect">
            <a:avLst/>
          </a:prstGeom>
        </p:spPr>
        <p:txBody>
          <a:bodyPr/>
          <a:lstStyle>
            <a:lvl1pPr>
              <a:defRPr sz="2400" b="1"/>
            </a:lvl1pPr>
          </a:lstStyle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72000" y="1440000"/>
            <a:ext cx="7920000" cy="486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6" name="Cím 5"/>
          <p:cNvSpPr>
            <a:spLocks noGrp="1"/>
          </p:cNvSpPr>
          <p:nvPr>
            <p:ph type="title"/>
          </p:nvPr>
        </p:nvSpPr>
        <p:spPr>
          <a:xfrm>
            <a:off x="972000" y="108000"/>
            <a:ext cx="6840000" cy="468000"/>
          </a:xfrm>
          <a:prstGeom prst="rect">
            <a:avLst/>
          </a:prstGeom>
        </p:spPr>
        <p:txBody>
          <a:bodyPr/>
          <a:lstStyle>
            <a:lvl1pPr>
              <a:defRPr sz="2400" b="1"/>
            </a:lvl1pPr>
          </a:lstStyle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8" name="Szöveg helye 7"/>
          <p:cNvSpPr>
            <a:spLocks noGrp="1"/>
          </p:cNvSpPr>
          <p:nvPr>
            <p:ph type="body" sz="quarter" idx="11"/>
          </p:nvPr>
        </p:nvSpPr>
        <p:spPr>
          <a:xfrm>
            <a:off x="1000125" y="857250"/>
            <a:ext cx="6786563" cy="357188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2000" y="108000"/>
            <a:ext cx="6840000" cy="468000"/>
          </a:xfrm>
          <a:prstGeom prst="rect">
            <a:avLst/>
          </a:prstGeom>
        </p:spPr>
        <p:txBody>
          <a:bodyPr/>
          <a:lstStyle>
            <a:lvl1pPr>
              <a:defRPr sz="24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6" name="Szöveg helye 7"/>
          <p:cNvSpPr>
            <a:spLocks noGrp="1"/>
          </p:cNvSpPr>
          <p:nvPr>
            <p:ph type="body" sz="quarter" idx="11"/>
          </p:nvPr>
        </p:nvSpPr>
        <p:spPr>
          <a:xfrm>
            <a:off x="1000125" y="857250"/>
            <a:ext cx="6786563" cy="357188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Kép helye 7"/>
          <p:cNvSpPr>
            <a:spLocks noGrp="1"/>
          </p:cNvSpPr>
          <p:nvPr>
            <p:ph type="pic" sz="quarter" idx="12"/>
          </p:nvPr>
        </p:nvSpPr>
        <p:spPr>
          <a:xfrm>
            <a:off x="972000" y="1440000"/>
            <a:ext cx="7920000" cy="43200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hu-HU" noProof="0" smtClean="0"/>
              <a:t>Kép beszúrásához kattintson az ikonra</a:t>
            </a:r>
            <a:endParaRPr lang="hu-HU" noProof="0" dirty="0"/>
          </a:p>
        </p:txBody>
      </p:sp>
      <p:sp>
        <p:nvSpPr>
          <p:cNvPr id="11" name="Szöveg helye 10"/>
          <p:cNvSpPr>
            <a:spLocks noGrp="1"/>
          </p:cNvSpPr>
          <p:nvPr>
            <p:ph type="body" sz="quarter" idx="13"/>
          </p:nvPr>
        </p:nvSpPr>
        <p:spPr>
          <a:xfrm>
            <a:off x="972000" y="5997958"/>
            <a:ext cx="7886280" cy="360000"/>
          </a:xfrm>
          <a:prstGeom prst="rect">
            <a:avLst/>
          </a:prstGeom>
        </p:spPr>
        <p:txBody>
          <a:bodyPr/>
          <a:lstStyle>
            <a:lvl1pPr algn="ctr">
              <a:buNone/>
              <a:defRPr sz="1200"/>
            </a:lvl1pPr>
            <a:lvl5pPr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Rectangle 27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2000" y="108000"/>
            <a:ext cx="6840000" cy="468000"/>
          </a:xfrm>
          <a:prstGeom prst="rect">
            <a:avLst/>
          </a:prstGeom>
        </p:spPr>
        <p:txBody>
          <a:bodyPr/>
          <a:lstStyle>
            <a:lvl1pPr>
              <a:defRPr sz="24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4" name="Szöveg helye 7"/>
          <p:cNvSpPr>
            <a:spLocks noGrp="1"/>
          </p:cNvSpPr>
          <p:nvPr>
            <p:ph type="body" sz="quarter" idx="11"/>
          </p:nvPr>
        </p:nvSpPr>
        <p:spPr>
          <a:xfrm>
            <a:off x="1000125" y="857250"/>
            <a:ext cx="6786563" cy="357188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Kép helye 5"/>
          <p:cNvSpPr>
            <a:spLocks noGrp="1"/>
          </p:cNvSpPr>
          <p:nvPr>
            <p:ph type="pic" sz="quarter" idx="12"/>
          </p:nvPr>
        </p:nvSpPr>
        <p:spPr>
          <a:xfrm>
            <a:off x="972000" y="1440000"/>
            <a:ext cx="3240000" cy="18000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hu-HU" noProof="0" smtClean="0"/>
              <a:t>Kép beszúrásához kattintson az ikonra</a:t>
            </a:r>
            <a:endParaRPr lang="hu-HU" noProof="0"/>
          </a:p>
        </p:txBody>
      </p:sp>
      <p:sp>
        <p:nvSpPr>
          <p:cNvPr id="9" name="Kép helye 5"/>
          <p:cNvSpPr>
            <a:spLocks noGrp="1"/>
          </p:cNvSpPr>
          <p:nvPr>
            <p:ph type="pic" sz="quarter" idx="13"/>
          </p:nvPr>
        </p:nvSpPr>
        <p:spPr>
          <a:xfrm>
            <a:off x="972000" y="3960000"/>
            <a:ext cx="3240000" cy="18000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hu-HU" noProof="0" smtClean="0"/>
              <a:t>Kép beszúrásához kattintson az ikonra</a:t>
            </a:r>
            <a:endParaRPr lang="hu-HU" noProof="0"/>
          </a:p>
        </p:txBody>
      </p:sp>
      <p:sp>
        <p:nvSpPr>
          <p:cNvPr id="10" name="Kép helye 5"/>
          <p:cNvSpPr>
            <a:spLocks noGrp="1"/>
          </p:cNvSpPr>
          <p:nvPr>
            <p:ph type="pic" sz="quarter" idx="14"/>
          </p:nvPr>
        </p:nvSpPr>
        <p:spPr>
          <a:xfrm>
            <a:off x="4536000" y="1440000"/>
            <a:ext cx="3240000" cy="18000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hu-HU" noProof="0" smtClean="0"/>
              <a:t>Kép beszúrásához kattintson az ikonra</a:t>
            </a:r>
            <a:endParaRPr lang="hu-HU" noProof="0"/>
          </a:p>
        </p:txBody>
      </p:sp>
      <p:sp>
        <p:nvSpPr>
          <p:cNvPr id="11" name="Kép helye 5"/>
          <p:cNvSpPr>
            <a:spLocks noGrp="1"/>
          </p:cNvSpPr>
          <p:nvPr>
            <p:ph type="pic" sz="quarter" idx="15"/>
          </p:nvPr>
        </p:nvSpPr>
        <p:spPr>
          <a:xfrm>
            <a:off x="4536000" y="3960000"/>
            <a:ext cx="3240000" cy="18000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hu-HU" noProof="0" smtClean="0"/>
              <a:t>Kép beszúrásához kattintson az ikonra</a:t>
            </a:r>
            <a:endParaRPr lang="hu-HU" noProof="0"/>
          </a:p>
        </p:txBody>
      </p:sp>
      <p:sp>
        <p:nvSpPr>
          <p:cNvPr id="14" name="Tartalom helye 13"/>
          <p:cNvSpPr>
            <a:spLocks noGrp="1"/>
          </p:cNvSpPr>
          <p:nvPr>
            <p:ph sz="quarter" idx="16"/>
          </p:nvPr>
        </p:nvSpPr>
        <p:spPr>
          <a:xfrm>
            <a:off x="1000125" y="3357562"/>
            <a:ext cx="3214688" cy="214312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/>
            </a:lvl1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5" name="Tartalom helye 13"/>
          <p:cNvSpPr>
            <a:spLocks noGrp="1"/>
          </p:cNvSpPr>
          <p:nvPr>
            <p:ph sz="quarter" idx="17"/>
          </p:nvPr>
        </p:nvSpPr>
        <p:spPr>
          <a:xfrm>
            <a:off x="4572022" y="3357562"/>
            <a:ext cx="3214688" cy="214312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/>
            </a:lvl1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6" name="Tartalom helye 13"/>
          <p:cNvSpPr>
            <a:spLocks noGrp="1"/>
          </p:cNvSpPr>
          <p:nvPr>
            <p:ph sz="quarter" idx="18"/>
          </p:nvPr>
        </p:nvSpPr>
        <p:spPr>
          <a:xfrm>
            <a:off x="1000122" y="5857894"/>
            <a:ext cx="3214688" cy="214312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/>
            </a:lvl1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7" name="Tartalom helye 13"/>
          <p:cNvSpPr>
            <a:spLocks noGrp="1"/>
          </p:cNvSpPr>
          <p:nvPr>
            <p:ph sz="quarter" idx="19"/>
          </p:nvPr>
        </p:nvSpPr>
        <p:spPr>
          <a:xfrm>
            <a:off x="4572022" y="5857894"/>
            <a:ext cx="3214688" cy="214312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/>
            </a:lvl1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Rectangle 27"/>
          <p:cNvSpPr>
            <a:spLocks noGrp="1" noChangeArrowheads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2000" y="108000"/>
            <a:ext cx="6840000" cy="468000"/>
          </a:xfrm>
          <a:prstGeom prst="rect">
            <a:avLst/>
          </a:prstGeom>
        </p:spPr>
        <p:txBody>
          <a:bodyPr/>
          <a:lstStyle>
            <a:lvl1pPr>
              <a:defRPr sz="24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4" name="Szöveg helye 7"/>
          <p:cNvSpPr>
            <a:spLocks noGrp="1"/>
          </p:cNvSpPr>
          <p:nvPr>
            <p:ph type="body" sz="quarter" idx="11"/>
          </p:nvPr>
        </p:nvSpPr>
        <p:spPr>
          <a:xfrm>
            <a:off x="1000125" y="857250"/>
            <a:ext cx="6786563" cy="357188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áblázat helye 5"/>
          <p:cNvSpPr>
            <a:spLocks noGrp="1"/>
          </p:cNvSpPr>
          <p:nvPr>
            <p:ph type="tbl" sz="quarter" idx="12"/>
          </p:nvPr>
        </p:nvSpPr>
        <p:spPr>
          <a:xfrm>
            <a:off x="972000" y="1440000"/>
            <a:ext cx="7920000" cy="48600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hu-HU" noProof="0" smtClean="0"/>
              <a:t>Táblázat beszúrásához kattintson az ikonra</a:t>
            </a:r>
            <a:endParaRPr lang="hu-HU" noProof="0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72000" y="1440000"/>
            <a:ext cx="3852000" cy="468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972000" y="2088000"/>
            <a:ext cx="3852000" cy="3960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5006280" y="1440000"/>
            <a:ext cx="3852000" cy="468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040000" y="2088000"/>
            <a:ext cx="3852000" cy="3960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9" name="Cím 5"/>
          <p:cNvSpPr>
            <a:spLocks noGrp="1"/>
          </p:cNvSpPr>
          <p:nvPr>
            <p:ph type="title"/>
          </p:nvPr>
        </p:nvSpPr>
        <p:spPr>
          <a:xfrm>
            <a:off x="972000" y="108000"/>
            <a:ext cx="6840000" cy="468000"/>
          </a:xfrm>
          <a:prstGeom prst="rect">
            <a:avLst/>
          </a:prstGeom>
        </p:spPr>
        <p:txBody>
          <a:bodyPr/>
          <a:lstStyle>
            <a:lvl1pPr>
              <a:defRPr sz="2400" b="1"/>
            </a:lvl1pPr>
          </a:lstStyle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10" name="Szöveg helye 7"/>
          <p:cNvSpPr>
            <a:spLocks noGrp="1"/>
          </p:cNvSpPr>
          <p:nvPr>
            <p:ph type="body" sz="quarter" idx="11"/>
          </p:nvPr>
        </p:nvSpPr>
        <p:spPr>
          <a:xfrm>
            <a:off x="1000125" y="857250"/>
            <a:ext cx="6786563" cy="357188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Rectangle 2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2000" y="108000"/>
            <a:ext cx="6840000" cy="468000"/>
          </a:xfrm>
          <a:prstGeom prst="rect">
            <a:avLst/>
          </a:prstGeom>
        </p:spPr>
        <p:txBody>
          <a:bodyPr/>
          <a:lstStyle>
            <a:lvl1pPr>
              <a:defRPr sz="24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4" name="Szöveg helye 7"/>
          <p:cNvSpPr>
            <a:spLocks noGrp="1"/>
          </p:cNvSpPr>
          <p:nvPr>
            <p:ph type="body" sz="quarter" idx="11"/>
          </p:nvPr>
        </p:nvSpPr>
        <p:spPr>
          <a:xfrm>
            <a:off x="1000125" y="857250"/>
            <a:ext cx="6786563" cy="357188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2000" y="108000"/>
            <a:ext cx="6840000" cy="468000"/>
          </a:xfrm>
          <a:prstGeom prst="rect">
            <a:avLst/>
          </a:prstGeom>
        </p:spPr>
        <p:txBody>
          <a:bodyPr/>
          <a:lstStyle>
            <a:lvl1pPr>
              <a:defRPr sz="24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323850" y="6524625"/>
            <a:ext cx="8820150" cy="352425"/>
          </a:xfrm>
          <a:prstGeom prst="rect">
            <a:avLst/>
          </a:prstGeom>
          <a:solidFill>
            <a:srgbClr val="D2D2D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836613"/>
            <a:ext cx="7885113" cy="431800"/>
          </a:xfrm>
          <a:prstGeom prst="rect">
            <a:avLst/>
          </a:prstGeom>
          <a:solidFill>
            <a:srgbClr val="D2D2D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7885113" cy="692150"/>
          </a:xfrm>
          <a:prstGeom prst="rect">
            <a:avLst/>
          </a:prstGeom>
          <a:solidFill>
            <a:srgbClr val="9A002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6524625"/>
            <a:ext cx="360363" cy="360363"/>
          </a:xfrm>
          <a:prstGeom prst="rect">
            <a:avLst/>
          </a:prstGeom>
          <a:solidFill>
            <a:srgbClr val="9A002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1043" name="Text Box 19"/>
          <p:cNvSpPr txBox="1">
            <a:spLocks noChangeArrowheads="1"/>
          </p:cNvSpPr>
          <p:nvPr/>
        </p:nvSpPr>
        <p:spPr bwMode="auto">
          <a:xfrm>
            <a:off x="-12700" y="6565900"/>
            <a:ext cx="3698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fld id="{067370CA-99FA-423E-9567-098730CD4333}" type="slidenum">
              <a:rPr lang="hu-HU" sz="1200" b="1">
                <a:solidFill>
                  <a:schemeClr val="bg1"/>
                </a:solidFill>
              </a:rPr>
              <a:pPr algn="ctr">
                <a:defRPr/>
              </a:pPr>
              <a:t>‹#›</a:t>
            </a:fld>
            <a:endParaRPr lang="hu-HU" sz="1200" b="1">
              <a:solidFill>
                <a:schemeClr val="bg1"/>
              </a:solidFill>
            </a:endParaRPr>
          </a:p>
        </p:txBody>
      </p:sp>
      <p:sp>
        <p:nvSpPr>
          <p:cNvPr id="1044" name="Text Box 20"/>
          <p:cNvSpPr txBox="1">
            <a:spLocks noChangeArrowheads="1"/>
          </p:cNvSpPr>
          <p:nvPr/>
        </p:nvSpPr>
        <p:spPr bwMode="auto">
          <a:xfrm>
            <a:off x="539750" y="5805488"/>
            <a:ext cx="12239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fld id="{A07B5882-17E9-402E-BA60-324FA609A6A2}" type="slidenum">
              <a:rPr lang="hu-HU" sz="1200" b="1">
                <a:solidFill>
                  <a:schemeClr val="bg1"/>
                </a:solidFill>
              </a:rPr>
              <a:pPr algn="ctr">
                <a:defRPr/>
              </a:pPr>
              <a:t>‹#›</a:t>
            </a:fld>
            <a:endParaRPr lang="hu-HU" sz="1200" b="1">
              <a:solidFill>
                <a:schemeClr val="bg1"/>
              </a:solidFill>
            </a:endParaRPr>
          </a:p>
        </p:txBody>
      </p:sp>
      <p:sp>
        <p:nvSpPr>
          <p:cNvPr id="1051" name="Rectangle 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9975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solidFill>
                  <a:srgbClr val="9A0027"/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pic>
        <p:nvPicPr>
          <p:cNvPr id="2" name="Picture 32" descr="Auto_piciben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684213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1" descr="GJT logo alarendezett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101013" y="0"/>
            <a:ext cx="863600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7" r:id="rId2"/>
    <p:sldLayoutId id="2147483656" r:id="rId3"/>
    <p:sldLayoutId id="2147483655" r:id="rId4"/>
    <p:sldLayoutId id="2147483654" r:id="rId5"/>
    <p:sldLayoutId id="2147483653" r:id="rId6"/>
    <p:sldLayoutId id="2147483652" r:id="rId7"/>
    <p:sldLayoutId id="2147483651" r:id="rId8"/>
    <p:sldLayoutId id="2147483650" r:id="rId9"/>
    <p:sldLayoutId id="2147483659" r:id="rId10"/>
    <p:sldLayoutId id="2147483660" r:id="rId11"/>
    <p:sldLayoutId id="2147483661" r:id="rId12"/>
    <p:sldLayoutId id="2147483662" r:id="rId13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de.wikipedia.org/wiki/Dieselmotor" TargetMode="Externa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cím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hu-HU" dirty="0" smtClean="0"/>
              <a:t>Összeállította: Emőd István</a:t>
            </a:r>
            <a:endParaRPr lang="hu-HU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19872" y="620688"/>
            <a:ext cx="5184296" cy="1440000"/>
          </a:xfrm>
        </p:spPr>
        <p:txBody>
          <a:bodyPr/>
          <a:lstStyle/>
          <a:p>
            <a:pPr algn="ctr"/>
            <a:r>
              <a:rPr lang="hu-HU" sz="3600" dirty="0" smtClean="0"/>
              <a:t>HIBRID </a:t>
            </a:r>
            <a:r>
              <a:rPr lang="hu-HU" sz="3600" dirty="0"/>
              <a:t>JÁRMŰHAJTÁSOK</a:t>
            </a:r>
          </a:p>
        </p:txBody>
      </p:sp>
      <p:sp>
        <p:nvSpPr>
          <p:cNvPr id="11" name="Téglalap 10"/>
          <p:cNvSpPr/>
          <p:nvPr/>
        </p:nvSpPr>
        <p:spPr>
          <a:xfrm>
            <a:off x="3779912" y="5733256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 </a:t>
            </a:r>
          </a:p>
        </p:txBody>
      </p:sp>
      <p:graphicFrame>
        <p:nvGraphicFramePr>
          <p:cNvPr id="13" name="Tábláza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920219"/>
              </p:ext>
            </p:extLst>
          </p:nvPr>
        </p:nvGraphicFramePr>
        <p:xfrm>
          <a:off x="323528" y="4941168"/>
          <a:ext cx="8568951" cy="1008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317"/>
                <a:gridCol w="2856317"/>
                <a:gridCol w="2856317"/>
              </a:tblGrid>
              <a:tr h="1008112">
                <a:tc>
                  <a:txBody>
                    <a:bodyPr/>
                    <a:lstStyle/>
                    <a:p>
                      <a:pPr marL="285750" indent="-285750" algn="ctr">
                        <a:lnSpc>
                          <a:spcPct val="100000"/>
                        </a:lnSpc>
                        <a:buFont typeface="Wingdings" pitchFamily="2" charset="2"/>
                        <a:buChar char="q"/>
                      </a:pPr>
                      <a:r>
                        <a:rPr lang="hu-HU" sz="2800" dirty="0" smtClean="0">
                          <a:solidFill>
                            <a:srgbClr val="92D050"/>
                          </a:solidFill>
                        </a:rPr>
                        <a:t>alternatív hajtóanyagok</a:t>
                      </a:r>
                      <a:endParaRPr lang="hu-HU" sz="2400" dirty="0">
                        <a:solidFill>
                          <a:srgbClr val="92D05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lang="hu-HU" sz="2800" dirty="0" smtClean="0">
                          <a:solidFill>
                            <a:srgbClr val="00B050"/>
                          </a:solidFill>
                        </a:rPr>
                        <a:t>hibridautók</a:t>
                      </a:r>
                      <a:endParaRPr lang="hu-HU" sz="24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lang="hu-HU" sz="2800" b="1" dirty="0" smtClean="0">
                          <a:solidFill>
                            <a:srgbClr val="92D050"/>
                          </a:solidFill>
                        </a:rPr>
                        <a:t>tüzelőanyag-</a:t>
                      </a:r>
                      <a:br>
                        <a:rPr lang="hu-HU" sz="2800" b="1" dirty="0" smtClean="0">
                          <a:solidFill>
                            <a:srgbClr val="92D050"/>
                          </a:solidFill>
                        </a:rPr>
                      </a:br>
                      <a:r>
                        <a:rPr lang="hu-HU" sz="2800" b="1" dirty="0" smtClean="0">
                          <a:solidFill>
                            <a:srgbClr val="92D050"/>
                          </a:solidFill>
                        </a:rPr>
                        <a:t>cellás hajtás</a:t>
                      </a:r>
                      <a:endParaRPr lang="hu-HU" sz="2800" dirty="0"/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pic>
        <p:nvPicPr>
          <p:cNvPr id="8" name="Picture 4" descr="v"/>
          <p:cNvPicPr>
            <a:picLocks noChangeAspect="1" noChangeArrowheads="1"/>
          </p:cNvPicPr>
          <p:nvPr/>
        </p:nvPicPr>
        <p:blipFill rotWithShape="1">
          <a:blip r:embed="rId2" cstate="print"/>
          <a:srcRect l="4176" t="39682" r="7210" b="10972"/>
          <a:stretch/>
        </p:blipFill>
        <p:spPr bwMode="auto">
          <a:xfrm>
            <a:off x="401216" y="764704"/>
            <a:ext cx="2730624" cy="215773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Szövegdoboz 1"/>
          <p:cNvSpPr txBox="1"/>
          <p:nvPr/>
        </p:nvSpPr>
        <p:spPr>
          <a:xfrm>
            <a:off x="2123728" y="4469050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solidFill>
                  <a:srgbClr val="92D050"/>
                </a:solidFill>
              </a:rPr>
              <a:t>ALTERNATÍV JÁRMŰHAJTÁSOK</a:t>
            </a:r>
            <a:endParaRPr lang="hu-HU" sz="20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05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14" y="1627214"/>
            <a:ext cx="8077124" cy="4466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>
          <a:xfrm>
            <a:off x="3707904" y="6525344"/>
            <a:ext cx="5128592" cy="288032"/>
          </a:xfrm>
        </p:spPr>
        <p:txBody>
          <a:bodyPr/>
          <a:lstStyle/>
          <a:p>
            <a:r>
              <a:rPr lang="hu-HU" smtClean="0"/>
              <a:t>Emőd István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323528" y="116632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Párhuzamos hibridhajtás</a:t>
            </a:r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532645" y="4625841"/>
            <a:ext cx="33192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dirty="0"/>
              <a:t>Mind a villanymotor, mind a belsőégésű motor mechanikus kapcsolatban van a hajtott kerekekkel</a:t>
            </a:r>
          </a:p>
        </p:txBody>
      </p:sp>
      <p:sp>
        <p:nvSpPr>
          <p:cNvPr id="15" name="AutoShape 11"/>
          <p:cNvSpPr>
            <a:spLocks noChangeArrowheads="1"/>
          </p:cNvSpPr>
          <p:nvPr/>
        </p:nvSpPr>
        <p:spPr bwMode="auto">
          <a:xfrm>
            <a:off x="518690" y="3140968"/>
            <a:ext cx="6861624" cy="504056"/>
          </a:xfrm>
          <a:prstGeom prst="rightArrow">
            <a:avLst>
              <a:gd name="adj1" fmla="val 50000"/>
              <a:gd name="adj2" fmla="val 79400"/>
            </a:avLst>
          </a:prstGeom>
          <a:solidFill>
            <a:srgbClr val="CCFFFF">
              <a:alpha val="33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3" name="AutoShape 16"/>
          <p:cNvSpPr>
            <a:spLocks noChangeArrowheads="1"/>
          </p:cNvSpPr>
          <p:nvPr/>
        </p:nvSpPr>
        <p:spPr bwMode="auto">
          <a:xfrm rot="16200000" flipV="1">
            <a:off x="5754278" y="3110818"/>
            <a:ext cx="1739901" cy="1512170"/>
          </a:xfrm>
          <a:custGeom>
            <a:avLst/>
            <a:gdLst>
              <a:gd name="G0" fmla="+- 12026 0 0"/>
              <a:gd name="G1" fmla="+- 18497 0 0"/>
              <a:gd name="G2" fmla="+- 12026 0 0"/>
              <a:gd name="G3" fmla="*/ 12026 1 2"/>
              <a:gd name="G4" fmla="+- G3 10800 0"/>
              <a:gd name="G5" fmla="+- 21600 12026 18497"/>
              <a:gd name="G6" fmla="+- 18497 12026 0"/>
              <a:gd name="G7" fmla="*/ G6 1 2"/>
              <a:gd name="G8" fmla="*/ 18497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497 1 2"/>
              <a:gd name="G15" fmla="+- G5 0 G4"/>
              <a:gd name="G16" fmla="+- G0 0 G4"/>
              <a:gd name="G17" fmla="*/ G2 G15 G16"/>
              <a:gd name="T0" fmla="*/ 16813 w 21600"/>
              <a:gd name="T1" fmla="*/ 0 h 21600"/>
              <a:gd name="T2" fmla="*/ 12026 w 21600"/>
              <a:gd name="T3" fmla="*/ 12026 h 21600"/>
              <a:gd name="T4" fmla="*/ 0 w 21600"/>
              <a:gd name="T5" fmla="*/ 19633 h 21600"/>
              <a:gd name="T6" fmla="*/ 9249 w 21600"/>
              <a:gd name="T7" fmla="*/ 21600 h 21600"/>
              <a:gd name="T8" fmla="*/ 18497 w 21600"/>
              <a:gd name="T9" fmla="*/ 17822 h 21600"/>
              <a:gd name="T10" fmla="*/ 21600 w 21600"/>
              <a:gd name="T11" fmla="*/ 12026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813" y="0"/>
                </a:moveTo>
                <a:lnTo>
                  <a:pt x="12026" y="12026"/>
                </a:lnTo>
                <a:lnTo>
                  <a:pt x="15129" y="12026"/>
                </a:lnTo>
                <a:lnTo>
                  <a:pt x="15129" y="17667"/>
                </a:lnTo>
                <a:lnTo>
                  <a:pt x="0" y="17667"/>
                </a:lnTo>
                <a:lnTo>
                  <a:pt x="0" y="21600"/>
                </a:lnTo>
                <a:lnTo>
                  <a:pt x="18497" y="21600"/>
                </a:lnTo>
                <a:lnTo>
                  <a:pt x="18497" y="12026"/>
                </a:lnTo>
                <a:lnTo>
                  <a:pt x="21600" y="12026"/>
                </a:lnTo>
                <a:close/>
              </a:path>
            </a:pathLst>
          </a:custGeom>
          <a:solidFill>
            <a:srgbClr val="FFFF00">
              <a:alpha val="49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518690" y="836712"/>
            <a:ext cx="3909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nyomatékösszegző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2871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>
          <a:xfrm>
            <a:off x="3707904" y="6525344"/>
            <a:ext cx="5128592" cy="288032"/>
          </a:xfrm>
        </p:spPr>
        <p:txBody>
          <a:bodyPr/>
          <a:lstStyle/>
          <a:p>
            <a:r>
              <a:rPr lang="hu-HU" smtClean="0"/>
              <a:t>Emőd István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323528" y="116632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Párhuzamos hibridhajtás</a:t>
            </a:r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18690" y="836712"/>
            <a:ext cx="3909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voinóerő-összegző</a:t>
            </a:r>
            <a:endParaRPr lang="hu-HU" dirty="0"/>
          </a:p>
        </p:txBody>
      </p:sp>
      <p:grpSp>
        <p:nvGrpSpPr>
          <p:cNvPr id="3" name="Csoportba foglalás 2"/>
          <p:cNvGrpSpPr/>
          <p:nvPr/>
        </p:nvGrpSpPr>
        <p:grpSpPr>
          <a:xfrm>
            <a:off x="469520" y="1642187"/>
            <a:ext cx="8206936" cy="3659021"/>
            <a:chOff x="468532" y="1642187"/>
            <a:chExt cx="8206936" cy="3659021"/>
          </a:xfrm>
        </p:grpSpPr>
        <p:pic>
          <p:nvPicPr>
            <p:cNvPr id="26628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81"/>
            <a:stretch/>
          </p:blipFill>
          <p:spPr bwMode="auto">
            <a:xfrm>
              <a:off x="468532" y="1642187"/>
              <a:ext cx="8206936" cy="3659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AutoShape 18"/>
            <p:cNvSpPr>
              <a:spLocks noChangeArrowheads="1"/>
            </p:cNvSpPr>
            <p:nvPr/>
          </p:nvSpPr>
          <p:spPr bwMode="auto">
            <a:xfrm>
              <a:off x="5364088" y="2708921"/>
              <a:ext cx="2160240" cy="765796"/>
            </a:xfrm>
            <a:prstGeom prst="rightArrow">
              <a:avLst>
                <a:gd name="adj1" fmla="val 50000"/>
                <a:gd name="adj2" fmla="val 59366"/>
              </a:avLst>
            </a:prstGeom>
            <a:solidFill>
              <a:srgbClr val="FFFF00">
                <a:alpha val="63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" name="AutoShape 17"/>
            <p:cNvSpPr>
              <a:spLocks noChangeArrowheads="1"/>
            </p:cNvSpPr>
            <p:nvPr/>
          </p:nvSpPr>
          <p:spPr bwMode="auto">
            <a:xfrm flipH="1">
              <a:off x="1591951" y="2708920"/>
              <a:ext cx="3628119" cy="765798"/>
            </a:xfrm>
            <a:prstGeom prst="rightArrow">
              <a:avLst>
                <a:gd name="adj1" fmla="val 50000"/>
                <a:gd name="adj2" fmla="val 90565"/>
              </a:avLst>
            </a:prstGeom>
            <a:solidFill>
              <a:srgbClr val="CCFFFF">
                <a:alpha val="63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323528" y="4639489"/>
            <a:ext cx="33192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dirty="0"/>
              <a:t>Mind a villanymotor, mind a belsőégésű motor mechanikus kapcsolatban van a hajtott kerekekkel</a:t>
            </a:r>
          </a:p>
        </p:txBody>
      </p:sp>
    </p:spTree>
    <p:extLst>
      <p:ext uri="{BB962C8B-B14F-4D97-AF65-F5344CB8AC3E}">
        <p14:creationId xmlns:p14="http://schemas.microsoft.com/office/powerpoint/2010/main" val="208837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>
          <a:xfrm>
            <a:off x="3707904" y="6525344"/>
            <a:ext cx="5128592" cy="288032"/>
          </a:xfrm>
        </p:spPr>
        <p:txBody>
          <a:bodyPr/>
          <a:lstStyle/>
          <a:p>
            <a:r>
              <a:rPr lang="hu-HU" smtClean="0"/>
              <a:t>Emőd István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323528" y="116632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Vegyes hibridhajtás</a:t>
            </a:r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18690" y="836712"/>
            <a:ext cx="3909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kombinált</a:t>
            </a:r>
            <a:endParaRPr lang="hu-HU" dirty="0"/>
          </a:p>
        </p:txBody>
      </p:sp>
      <p:grpSp>
        <p:nvGrpSpPr>
          <p:cNvPr id="5" name="Csoportba foglalás 4"/>
          <p:cNvGrpSpPr/>
          <p:nvPr/>
        </p:nvGrpSpPr>
        <p:grpSpPr>
          <a:xfrm>
            <a:off x="683568" y="1700808"/>
            <a:ext cx="8144104" cy="4176464"/>
            <a:chOff x="683568" y="1700808"/>
            <a:chExt cx="8144104" cy="4176464"/>
          </a:xfrm>
        </p:grpSpPr>
        <p:pic>
          <p:nvPicPr>
            <p:cNvPr id="276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1700808"/>
              <a:ext cx="8144104" cy="4176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AutoShape 18"/>
            <p:cNvSpPr>
              <a:spLocks noChangeArrowheads="1"/>
            </p:cNvSpPr>
            <p:nvPr/>
          </p:nvSpPr>
          <p:spPr bwMode="auto">
            <a:xfrm>
              <a:off x="4014966" y="3284984"/>
              <a:ext cx="3232075" cy="765796"/>
            </a:xfrm>
            <a:prstGeom prst="rightArrow">
              <a:avLst>
                <a:gd name="adj1" fmla="val 50000"/>
                <a:gd name="adj2" fmla="val 59366"/>
              </a:avLst>
            </a:prstGeom>
            <a:solidFill>
              <a:srgbClr val="FFFF00">
                <a:alpha val="63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" name="AutoShape 17"/>
            <p:cNvSpPr>
              <a:spLocks noChangeArrowheads="1"/>
            </p:cNvSpPr>
            <p:nvPr/>
          </p:nvSpPr>
          <p:spPr bwMode="auto">
            <a:xfrm rot="10800000" flipH="1">
              <a:off x="683568" y="2564904"/>
              <a:ext cx="6580447" cy="765798"/>
            </a:xfrm>
            <a:prstGeom prst="rightArrow">
              <a:avLst>
                <a:gd name="adj1" fmla="val 50000"/>
                <a:gd name="adj2" fmla="val 90565"/>
              </a:avLst>
            </a:prstGeom>
            <a:solidFill>
              <a:srgbClr val="CCFFFF">
                <a:alpha val="63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3" name="Szövegdoboz 2"/>
          <p:cNvSpPr txBox="1"/>
          <p:nvPr/>
        </p:nvSpPr>
        <p:spPr>
          <a:xfrm>
            <a:off x="5940152" y="4797152"/>
            <a:ext cx="2887520" cy="1671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u-HU" u="sng" dirty="0"/>
              <a:t>Kombinált:</a:t>
            </a:r>
            <a:r>
              <a:rPr lang="hu-HU" dirty="0"/>
              <a:t> olyan soros elrendezés, melyben a belsőégésű motor  egy tengelykapcsoló zárásával közvetlenül is hajthatja a kerekeket</a:t>
            </a:r>
            <a:r>
              <a:rPr lang="hu-H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332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>
          <a:xfrm>
            <a:off x="3707904" y="6525344"/>
            <a:ext cx="5128592" cy="288032"/>
          </a:xfrm>
        </p:spPr>
        <p:txBody>
          <a:bodyPr/>
          <a:lstStyle/>
          <a:p>
            <a:r>
              <a:rPr lang="hu-HU" smtClean="0"/>
              <a:t>Emőd István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323528" y="116632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Vegyes hibridhajtás</a:t>
            </a:r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18690" y="836712"/>
            <a:ext cx="3909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teljesítményelágazásos</a:t>
            </a:r>
            <a:endParaRPr lang="hu-HU" dirty="0"/>
          </a:p>
        </p:txBody>
      </p:sp>
      <p:sp>
        <p:nvSpPr>
          <p:cNvPr id="11" name="Lefelé nyíl 10"/>
          <p:cNvSpPr/>
          <p:nvPr/>
        </p:nvSpPr>
        <p:spPr>
          <a:xfrm rot="10800000">
            <a:off x="5796136" y="3330703"/>
            <a:ext cx="576064" cy="1070405"/>
          </a:xfrm>
          <a:prstGeom prst="down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8" name="Csoportba foglalás 7"/>
          <p:cNvGrpSpPr/>
          <p:nvPr/>
        </p:nvGrpSpPr>
        <p:grpSpPr>
          <a:xfrm>
            <a:off x="711935" y="1340768"/>
            <a:ext cx="7720130" cy="4176464"/>
            <a:chOff x="711935" y="1732409"/>
            <a:chExt cx="7720130" cy="4176464"/>
          </a:xfrm>
        </p:grpSpPr>
        <p:pic>
          <p:nvPicPr>
            <p:cNvPr id="286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935" y="1732409"/>
              <a:ext cx="7720130" cy="4176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AutoShape 18"/>
            <p:cNvSpPr>
              <a:spLocks noChangeArrowheads="1"/>
            </p:cNvSpPr>
            <p:nvPr/>
          </p:nvSpPr>
          <p:spPr bwMode="auto">
            <a:xfrm>
              <a:off x="3857675" y="4077072"/>
              <a:ext cx="2226493" cy="648072"/>
            </a:xfrm>
            <a:prstGeom prst="rightArrow">
              <a:avLst>
                <a:gd name="adj1" fmla="val 50000"/>
                <a:gd name="adj2" fmla="val 59366"/>
              </a:avLst>
            </a:prstGeom>
            <a:solidFill>
              <a:srgbClr val="FFFF00">
                <a:alpha val="63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" name="AutoShape 17"/>
            <p:cNvSpPr>
              <a:spLocks noChangeArrowheads="1"/>
            </p:cNvSpPr>
            <p:nvPr/>
          </p:nvSpPr>
          <p:spPr bwMode="auto">
            <a:xfrm rot="10800000" flipH="1">
              <a:off x="827584" y="2617180"/>
              <a:ext cx="3144192" cy="1225102"/>
            </a:xfrm>
            <a:prstGeom prst="rightArrow">
              <a:avLst>
                <a:gd name="adj1" fmla="val 50000"/>
                <a:gd name="adj2" fmla="val 90565"/>
              </a:avLst>
            </a:prstGeom>
            <a:solidFill>
              <a:srgbClr val="CCFFFF">
                <a:alpha val="63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" name="Lefelé nyíl 4"/>
            <p:cNvSpPr/>
            <p:nvPr/>
          </p:nvSpPr>
          <p:spPr>
            <a:xfrm>
              <a:off x="3851920" y="3501008"/>
              <a:ext cx="576064" cy="792088"/>
            </a:xfrm>
            <a:prstGeom prst="downArrow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3" name="AutoShape 18"/>
            <p:cNvSpPr>
              <a:spLocks noChangeArrowheads="1"/>
            </p:cNvSpPr>
            <p:nvPr/>
          </p:nvSpPr>
          <p:spPr bwMode="auto">
            <a:xfrm>
              <a:off x="6060975" y="3068960"/>
              <a:ext cx="1219871" cy="542553"/>
            </a:xfrm>
            <a:prstGeom prst="rightArrow">
              <a:avLst>
                <a:gd name="adj1" fmla="val 50000"/>
                <a:gd name="adj2" fmla="val 59366"/>
              </a:avLst>
            </a:prstGeom>
            <a:solidFill>
              <a:srgbClr val="FFFF00">
                <a:alpha val="63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" name="AutoShape 17"/>
            <p:cNvSpPr>
              <a:spLocks noChangeArrowheads="1"/>
            </p:cNvSpPr>
            <p:nvPr/>
          </p:nvSpPr>
          <p:spPr bwMode="auto">
            <a:xfrm rot="10800000" flipH="1">
              <a:off x="4436368" y="2708921"/>
              <a:ext cx="2844478" cy="621782"/>
            </a:xfrm>
            <a:prstGeom prst="rightArrow">
              <a:avLst>
                <a:gd name="adj1" fmla="val 50000"/>
                <a:gd name="adj2" fmla="val 90565"/>
              </a:avLst>
            </a:prstGeom>
            <a:solidFill>
              <a:srgbClr val="CCFFFF">
                <a:alpha val="63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7" name="Szövegdoboz 6"/>
          <p:cNvSpPr txBox="1"/>
          <p:nvPr/>
        </p:nvSpPr>
        <p:spPr>
          <a:xfrm>
            <a:off x="323528" y="4293096"/>
            <a:ext cx="3096344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u-HU" u="sng" dirty="0" err="1"/>
              <a:t>Teljesítményelágazásos</a:t>
            </a:r>
            <a:r>
              <a:rPr lang="hu-HU" dirty="0"/>
              <a:t>:</a:t>
            </a:r>
            <a:br>
              <a:rPr lang="hu-HU" dirty="0"/>
            </a:br>
            <a:r>
              <a:rPr lang="hu-HU" dirty="0"/>
              <a:t>A belsőégésű motor nyomatéka bolygóműben kettéágazik; az egyik ág mechanikusan, a másik ág generátor-villanymotor áttételen keresztül hajthatja a járművet. </a:t>
            </a:r>
          </a:p>
        </p:txBody>
      </p:sp>
    </p:spTree>
    <p:extLst>
      <p:ext uri="{BB962C8B-B14F-4D97-AF65-F5344CB8AC3E}">
        <p14:creationId xmlns:p14="http://schemas.microsoft.com/office/powerpoint/2010/main" val="401611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8596" y="0"/>
            <a:ext cx="7167740" cy="692696"/>
          </a:xfrm>
        </p:spPr>
        <p:txBody>
          <a:bodyPr anchor="ctr"/>
          <a:lstStyle/>
          <a:p>
            <a:r>
              <a:rPr lang="hu-HU" sz="2400" b="1" dirty="0" smtClean="0"/>
              <a:t>Villamos teljesítmény szerint</a:t>
            </a:r>
            <a:endParaRPr lang="hu-HU" sz="2400" b="1" dirty="0"/>
          </a:p>
        </p:txBody>
      </p:sp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187625" y="1846094"/>
            <a:ext cx="6768750" cy="423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>
          <a:xfrm>
            <a:off x="3707904" y="6525344"/>
            <a:ext cx="5128592" cy="360040"/>
          </a:xfrm>
        </p:spPr>
        <p:txBody>
          <a:bodyPr/>
          <a:lstStyle/>
          <a:p>
            <a:r>
              <a:rPr lang="hu-HU" smtClean="0"/>
              <a:t>Emőd István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2021668" y="2060848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rgbClr val="00B050"/>
                </a:solidFill>
              </a:rPr>
              <a:t>Mikrohibrid</a:t>
            </a:r>
            <a:r>
              <a:rPr lang="hu-HU" dirty="0" smtClean="0">
                <a:solidFill>
                  <a:srgbClr val="00B050"/>
                </a:solidFill>
              </a:rPr>
              <a:t>                                             </a:t>
            </a:r>
            <a:r>
              <a:rPr lang="hu-HU" dirty="0" err="1" smtClean="0">
                <a:solidFill>
                  <a:srgbClr val="FF0000"/>
                </a:solidFill>
              </a:rPr>
              <a:t>Fullhibrid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6" name="Jobbra nyíl 5"/>
          <p:cNvSpPr/>
          <p:nvPr/>
        </p:nvSpPr>
        <p:spPr>
          <a:xfrm>
            <a:off x="3347864" y="2247737"/>
            <a:ext cx="2664296" cy="4571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8835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6" y="0"/>
            <a:ext cx="7489526" cy="692696"/>
          </a:xfrm>
        </p:spPr>
        <p:txBody>
          <a:bodyPr anchor="ctr"/>
          <a:lstStyle/>
          <a:p>
            <a:r>
              <a:rPr lang="hu-HU" sz="2400" b="1" dirty="0" smtClean="0"/>
              <a:t>Fogyasztáscsökkentési lehetőség</a:t>
            </a:r>
            <a:endParaRPr lang="hu-HU" sz="2400" b="1" dirty="0"/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-230187" y="147955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hu-HU"/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>
          <a:xfrm>
            <a:off x="3707904" y="6525344"/>
            <a:ext cx="5128592" cy="360040"/>
          </a:xfrm>
        </p:spPr>
        <p:txBody>
          <a:bodyPr/>
          <a:lstStyle/>
          <a:p>
            <a:r>
              <a:rPr lang="hu-HU" smtClean="0"/>
              <a:t>Emőd István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555390" y="880706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villamos teljesítmény szerint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556792"/>
            <a:ext cx="6653547" cy="476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28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/>
              <a:t>Belsőégésű motor optimális tartományai</a:t>
            </a:r>
          </a:p>
        </p:txBody>
      </p:sp>
      <p:pic>
        <p:nvPicPr>
          <p:cNvPr id="47112" name="Picture 8" descr="5_3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3568" y="1406733"/>
            <a:ext cx="7776864" cy="4042950"/>
          </a:xfrm>
          <a:noFill/>
          <a:ln/>
        </p:spPr>
      </p:pic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538161" y="5589240"/>
            <a:ext cx="799427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 b="1" dirty="0"/>
              <a:t>Kedvezőtlen üzemmódok:  </a:t>
            </a:r>
            <a:r>
              <a:rPr lang="hu-HU" dirty="0"/>
              <a:t> </a:t>
            </a:r>
            <a:r>
              <a:rPr lang="hu-HU" sz="2400" dirty="0"/>
              <a:t>alapjárat, kis teljesítmény, dúsításos gyorsítás, dúsításos nagy teljesítmény</a:t>
            </a:r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>
          <a:xfrm>
            <a:off x="3707904" y="6525344"/>
            <a:ext cx="5128592" cy="360040"/>
          </a:xfrm>
        </p:spPr>
        <p:txBody>
          <a:bodyPr/>
          <a:lstStyle/>
          <a:p>
            <a:r>
              <a:rPr lang="hu-HU" smtClean="0"/>
              <a:t>Emőd István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6487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/>
              <a:t>Belsőégésű motor optimális tartományai</a:t>
            </a:r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>
          <a:xfrm>
            <a:off x="3707904" y="6525344"/>
            <a:ext cx="5128592" cy="360040"/>
          </a:xfrm>
        </p:spPr>
        <p:txBody>
          <a:bodyPr/>
          <a:lstStyle/>
          <a:p>
            <a:r>
              <a:rPr lang="hu-HU" smtClean="0"/>
              <a:t>Emőd István</a:t>
            </a:r>
            <a:endParaRPr lang="hu-HU" dirty="0"/>
          </a:p>
        </p:txBody>
      </p:sp>
      <p:pic>
        <p:nvPicPr>
          <p:cNvPr id="7" name="Picture 7" descr="Ultracaps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7372" y="1306663"/>
            <a:ext cx="7853060" cy="4621622"/>
          </a:xfrm>
          <a:noFill/>
          <a:ln/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969964" y="5919663"/>
            <a:ext cx="72739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hu-HU" sz="2400" dirty="0"/>
              <a:t>A benzin fajlagos energiasűrűsége: &gt;10 000 W</a:t>
            </a:r>
            <a:r>
              <a:rPr lang="en-US" sz="2400" dirty="0"/>
              <a:t>·</a:t>
            </a:r>
            <a:r>
              <a:rPr lang="hu-HU" sz="2400" dirty="0"/>
              <a:t>h/kg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899592" y="116632"/>
            <a:ext cx="633670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Teljesítmény- és energiatárolás</a:t>
            </a:r>
            <a:endParaRPr lang="hu-H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51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>
          <a:xfrm>
            <a:off x="3707904" y="6525344"/>
            <a:ext cx="5128592" cy="360040"/>
          </a:xfrm>
        </p:spPr>
        <p:txBody>
          <a:bodyPr/>
          <a:lstStyle/>
          <a:p>
            <a:r>
              <a:rPr lang="hu-HU" smtClean="0"/>
              <a:t>Emőd István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899592" y="116632"/>
            <a:ext cx="633670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Tengelykapcsolóba épített villanymotor</a:t>
            </a:r>
            <a:endParaRPr lang="hu-HU" sz="2400" b="1" dirty="0">
              <a:solidFill>
                <a:schemeClr val="bg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556792"/>
            <a:ext cx="4543425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3090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>
          <a:xfrm>
            <a:off x="3707904" y="6525344"/>
            <a:ext cx="5128592" cy="360040"/>
          </a:xfrm>
        </p:spPr>
        <p:txBody>
          <a:bodyPr/>
          <a:lstStyle/>
          <a:p>
            <a:r>
              <a:rPr lang="hu-HU" smtClean="0"/>
              <a:t>Emőd István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899592" y="116632"/>
            <a:ext cx="633670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Sebességváltóba épített villanymotor</a:t>
            </a:r>
            <a:endParaRPr lang="hu-HU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1" y="1412776"/>
            <a:ext cx="6096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1310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648246"/>
          </a:xfrm>
        </p:spPr>
        <p:txBody>
          <a:bodyPr anchor="ctr">
            <a:normAutofit/>
          </a:bodyPr>
          <a:lstStyle/>
          <a:p>
            <a:r>
              <a:rPr lang="hu-HU" sz="2400" b="1" dirty="0"/>
              <a:t>Miért kell alternatívát keresni?</a:t>
            </a:r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>
          <a:xfrm>
            <a:off x="3707904" y="6569968"/>
            <a:ext cx="5128592" cy="288032"/>
          </a:xfrm>
        </p:spPr>
        <p:txBody>
          <a:bodyPr/>
          <a:lstStyle/>
          <a:p>
            <a:r>
              <a:rPr lang="hu-HU" dirty="0" smtClean="0"/>
              <a:t>Emőd István</a:t>
            </a:r>
            <a:endParaRPr lang="hu-HU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75568" y="4703911"/>
            <a:ext cx="2304256" cy="97631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 typeface="Wingdings" pitchFamily="2" charset="2"/>
              <a:buNone/>
              <a:defRPr/>
            </a:pPr>
            <a:r>
              <a:rPr lang="hu-HU" sz="2400" b="1" kern="0" smtClean="0"/>
              <a:t>FORRÁSOK 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hu-HU" sz="2400" b="1" kern="0" smtClean="0"/>
              <a:t>KIMERÜLÉSE</a:t>
            </a:r>
            <a:endParaRPr lang="hu-HU" sz="2400" b="1" kern="0" dirty="0" smtClean="0"/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3" cstate="print"/>
          <a:srcRect l="-3389"/>
          <a:stretch/>
        </p:blipFill>
        <p:spPr>
          <a:xfrm>
            <a:off x="587740" y="1608113"/>
            <a:ext cx="2679150" cy="2928937"/>
          </a:xfrm>
          <a:noFill/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347976" y="3767113"/>
            <a:ext cx="3586163" cy="864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sz="2400" b="1" dirty="0" smtClean="0"/>
              <a:t>KÖRNYEZET-</a:t>
            </a:r>
            <a:br>
              <a:rPr lang="hu-HU" sz="2400" b="1" dirty="0" smtClean="0"/>
            </a:br>
            <a:r>
              <a:rPr lang="hu-HU" sz="2400" b="1" dirty="0" smtClean="0"/>
              <a:t>SZENNYEZÉS</a:t>
            </a:r>
            <a:endParaRPr lang="hu-HU" sz="2400" b="1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87936" y="1607567"/>
            <a:ext cx="16033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6128" y="1607567"/>
            <a:ext cx="1824037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141057" y="4991943"/>
            <a:ext cx="1351324" cy="1461393"/>
          </a:xfrm>
          <a:prstGeom prst="rect">
            <a:avLst/>
          </a:prstGeom>
          <a:noFill/>
        </p:spPr>
      </p:pic>
      <p:sp>
        <p:nvSpPr>
          <p:cNvPr id="12" name="Szövegdoboz 11"/>
          <p:cNvSpPr txBox="1"/>
          <p:nvPr/>
        </p:nvSpPr>
        <p:spPr>
          <a:xfrm>
            <a:off x="3267856" y="1484784"/>
            <a:ext cx="1080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globális</a:t>
            </a:r>
          </a:p>
          <a:p>
            <a:r>
              <a:rPr lang="hu-HU" dirty="0" smtClean="0">
                <a:solidFill>
                  <a:srgbClr val="FF0000"/>
                </a:solidFill>
              </a:rPr>
              <a:t>CO</a:t>
            </a:r>
            <a:r>
              <a:rPr lang="hu-HU" baseline="-25000" dirty="0" smtClean="0">
                <a:solidFill>
                  <a:srgbClr val="FF0000"/>
                </a:solidFill>
              </a:rPr>
              <a:t>2</a:t>
            </a:r>
          </a:p>
          <a:p>
            <a:r>
              <a:rPr lang="hu-HU" dirty="0" smtClean="0">
                <a:solidFill>
                  <a:srgbClr val="FF0000"/>
                </a:solidFill>
              </a:rPr>
              <a:t>H</a:t>
            </a:r>
            <a:r>
              <a:rPr lang="hu-HU" baseline="-25000" dirty="0" smtClean="0">
                <a:solidFill>
                  <a:srgbClr val="FF0000"/>
                </a:solidFill>
              </a:rPr>
              <a:t>2</a:t>
            </a:r>
            <a:r>
              <a:rPr lang="hu-HU" dirty="0" smtClean="0">
                <a:solidFill>
                  <a:srgbClr val="FF0000"/>
                </a:solidFill>
              </a:rPr>
              <a:t>O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7596336" y="1751583"/>
            <a:ext cx="10081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lokális</a:t>
            </a:r>
          </a:p>
          <a:p>
            <a:pPr algn="ctr"/>
            <a:r>
              <a:rPr lang="hu-HU" dirty="0" smtClean="0">
                <a:solidFill>
                  <a:srgbClr val="FF0000"/>
                </a:solidFill>
              </a:rPr>
              <a:t>CO</a:t>
            </a:r>
          </a:p>
          <a:p>
            <a:pPr algn="ctr"/>
            <a:r>
              <a:rPr lang="hu-HU" dirty="0" smtClean="0">
                <a:solidFill>
                  <a:srgbClr val="FF0000"/>
                </a:solidFill>
              </a:rPr>
              <a:t>HC</a:t>
            </a:r>
          </a:p>
          <a:p>
            <a:pPr algn="ctr"/>
            <a:r>
              <a:rPr lang="hu-HU" dirty="0" err="1" smtClean="0">
                <a:solidFill>
                  <a:srgbClr val="FF0000"/>
                </a:solidFill>
              </a:rPr>
              <a:t>NO</a:t>
            </a:r>
            <a:r>
              <a:rPr lang="hu-HU" baseline="-25000" dirty="0" err="1" smtClean="0">
                <a:solidFill>
                  <a:srgbClr val="FF0000"/>
                </a:solidFill>
              </a:rPr>
              <a:t>x</a:t>
            </a:r>
            <a:endParaRPr lang="hu-HU" baseline="-25000" dirty="0" smtClean="0">
              <a:solidFill>
                <a:srgbClr val="FF0000"/>
              </a:solidFill>
            </a:endParaRPr>
          </a:p>
          <a:p>
            <a:pPr algn="ctr"/>
            <a:r>
              <a:rPr lang="hu-HU" dirty="0" smtClean="0">
                <a:solidFill>
                  <a:srgbClr val="FF0000"/>
                </a:solidFill>
              </a:rPr>
              <a:t>PM</a:t>
            </a:r>
          </a:p>
          <a:p>
            <a:pPr algn="ctr"/>
            <a:r>
              <a:rPr lang="hu-HU" strike="dblStrike" dirty="0" err="1" smtClean="0">
                <a:solidFill>
                  <a:srgbClr val="FF0000"/>
                </a:solidFill>
              </a:rPr>
              <a:t>PbO</a:t>
            </a:r>
            <a:endParaRPr lang="hu-HU" strike="dblStrike" dirty="0">
              <a:solidFill>
                <a:srgbClr val="FF0000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5492985" y="4610078"/>
            <a:ext cx="1296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regionális</a:t>
            </a:r>
          </a:p>
          <a:p>
            <a:r>
              <a:rPr lang="hu-HU" strike="sngStrike" dirty="0" smtClean="0">
                <a:solidFill>
                  <a:srgbClr val="FF0000"/>
                </a:solidFill>
              </a:rPr>
              <a:t>SO</a:t>
            </a:r>
            <a:r>
              <a:rPr lang="hu-HU" strike="sngStrike" baseline="-25000" dirty="0" smtClean="0">
                <a:solidFill>
                  <a:srgbClr val="FF0000"/>
                </a:solidFill>
              </a:rPr>
              <a:t>2</a:t>
            </a:r>
          </a:p>
          <a:p>
            <a:r>
              <a:rPr lang="hu-HU" strike="sngStrike" dirty="0" smtClean="0">
                <a:solidFill>
                  <a:srgbClr val="FF0000"/>
                </a:solidFill>
              </a:rPr>
              <a:t>SO</a:t>
            </a:r>
            <a:r>
              <a:rPr lang="hu-HU" strike="sngStrike" baseline="-25000" dirty="0" smtClean="0">
                <a:solidFill>
                  <a:srgbClr val="FF0000"/>
                </a:solidFill>
              </a:rPr>
              <a:t>3</a:t>
            </a:r>
          </a:p>
          <a:p>
            <a:r>
              <a:rPr lang="hu-HU" dirty="0" err="1" smtClean="0">
                <a:solidFill>
                  <a:srgbClr val="FF0000"/>
                </a:solidFill>
              </a:rPr>
              <a:t>NO</a:t>
            </a:r>
            <a:r>
              <a:rPr lang="hu-HU" baseline="-25000" dirty="0" err="1" smtClean="0">
                <a:solidFill>
                  <a:srgbClr val="FF0000"/>
                </a:solidFill>
              </a:rPr>
              <a:t>x</a:t>
            </a:r>
            <a:endParaRPr lang="hu-HU" baseline="-25000" dirty="0">
              <a:solidFill>
                <a:srgbClr val="FF0000"/>
              </a:solidFill>
            </a:endParaRPr>
          </a:p>
        </p:txBody>
      </p:sp>
      <p:sp>
        <p:nvSpPr>
          <p:cNvPr id="15" name="Szöveg helye 9"/>
          <p:cNvSpPr txBox="1">
            <a:spLocks/>
          </p:cNvSpPr>
          <p:nvPr/>
        </p:nvSpPr>
        <p:spPr bwMode="auto">
          <a:xfrm>
            <a:off x="777607" y="836712"/>
            <a:ext cx="6786563" cy="42850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„A kőkorszak nem azért ért véget, mert elfogyott a kő!”</a:t>
            </a:r>
          </a:p>
        </p:txBody>
      </p:sp>
    </p:spTree>
    <p:extLst>
      <p:ext uri="{BB962C8B-B14F-4D97-AF65-F5344CB8AC3E}">
        <p14:creationId xmlns:p14="http://schemas.microsoft.com/office/powerpoint/2010/main" val="330102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  <p:bldP spid="8" grpId="0" autoUpdateAnimBg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>
          <a:xfrm>
            <a:off x="3707904" y="6525344"/>
            <a:ext cx="5128592" cy="360040"/>
          </a:xfrm>
        </p:spPr>
        <p:txBody>
          <a:bodyPr/>
          <a:lstStyle/>
          <a:p>
            <a:r>
              <a:rPr lang="hu-HU" smtClean="0"/>
              <a:t>Emőd István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899592" y="116632"/>
            <a:ext cx="633670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Kerék mellé épített villanymotor</a:t>
            </a:r>
            <a:endParaRPr lang="hu-HU" sz="2400" b="1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108812" y="2032248"/>
            <a:ext cx="4279612" cy="37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1753" y="1876744"/>
            <a:ext cx="3193404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4742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92696"/>
          </a:xfrm>
        </p:spPr>
        <p:txBody>
          <a:bodyPr anchor="ctr"/>
          <a:lstStyle/>
          <a:p>
            <a:r>
              <a:rPr lang="hu-HU" sz="2400" b="1" dirty="0" smtClean="0"/>
              <a:t>Kerékagymotor</a:t>
            </a:r>
            <a:endParaRPr lang="hu-HU" sz="2400" b="1" dirty="0"/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1" y="1500174"/>
            <a:ext cx="7256163" cy="489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>
          <a:xfrm>
            <a:off x="6156176" y="6548155"/>
            <a:ext cx="2895600" cy="309845"/>
          </a:xfrm>
        </p:spPr>
        <p:txBody>
          <a:bodyPr/>
          <a:lstStyle/>
          <a:p>
            <a:pPr algn="r"/>
            <a:r>
              <a:rPr lang="hu-HU" sz="1400" dirty="0" smtClean="0"/>
              <a:t>Emőd István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69977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92696"/>
          </a:xfrm>
        </p:spPr>
        <p:txBody>
          <a:bodyPr anchor="ctr"/>
          <a:lstStyle/>
          <a:p>
            <a:r>
              <a:rPr lang="hu-HU" sz="2400" b="1" dirty="0" smtClean="0"/>
              <a:t>Kétfeszültségű villamos rendszer</a:t>
            </a:r>
            <a:endParaRPr lang="hu-HU" sz="2400" b="1" dirty="0"/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27584" y="1700808"/>
            <a:ext cx="7636516" cy="427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>
          <a:xfrm>
            <a:off x="6084168" y="6526796"/>
            <a:ext cx="2895600" cy="332656"/>
          </a:xfrm>
        </p:spPr>
        <p:txBody>
          <a:bodyPr/>
          <a:lstStyle/>
          <a:p>
            <a:pPr algn="r"/>
            <a:r>
              <a:rPr lang="hu-HU" sz="1400" dirty="0" smtClean="0"/>
              <a:t>Emőd István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292863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92696"/>
          </a:xfrm>
        </p:spPr>
        <p:txBody>
          <a:bodyPr anchor="ctr"/>
          <a:lstStyle/>
          <a:p>
            <a:r>
              <a:rPr lang="hu-HU" sz="2400" b="1" dirty="0" smtClean="0"/>
              <a:t>Összetett villamos rendszer</a:t>
            </a:r>
            <a:endParaRPr lang="hu-HU" sz="2400" b="1" dirty="0"/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285993"/>
            <a:ext cx="8705955" cy="3611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>
          <a:xfrm>
            <a:off x="6084168" y="6525344"/>
            <a:ext cx="2895600" cy="327430"/>
          </a:xfrm>
        </p:spPr>
        <p:txBody>
          <a:bodyPr/>
          <a:lstStyle/>
          <a:p>
            <a:pPr algn="r"/>
            <a:r>
              <a:rPr lang="hu-HU" sz="1400" dirty="0" smtClean="0"/>
              <a:t>Emőd István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77957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Soros stratégia</a:t>
            </a:r>
          </a:p>
        </p:txBody>
      </p:sp>
      <p:pic>
        <p:nvPicPr>
          <p:cNvPr id="51206" name="Picture 6" descr="5_3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8698" y="1628800"/>
            <a:ext cx="6491850" cy="4464496"/>
          </a:xfrm>
          <a:noFill/>
          <a:ln/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>
          <a:xfrm>
            <a:off x="3707904" y="6525344"/>
            <a:ext cx="5128592" cy="360040"/>
          </a:xfrm>
        </p:spPr>
        <p:txBody>
          <a:bodyPr/>
          <a:lstStyle/>
          <a:p>
            <a:r>
              <a:rPr lang="hu-HU" dirty="0" smtClean="0"/>
              <a:t>Emőd István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2123728" y="116632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Soros stratégia</a:t>
            </a:r>
            <a:endParaRPr lang="hu-H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21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 anchor="ctr"/>
          <a:lstStyle/>
          <a:p>
            <a:r>
              <a:rPr lang="hu-HU" sz="2400" b="1" dirty="0"/>
              <a:t>Párhuzamos stratégia</a:t>
            </a:r>
          </a:p>
        </p:txBody>
      </p:sp>
      <p:grpSp>
        <p:nvGrpSpPr>
          <p:cNvPr id="49181" name="Group 29"/>
          <p:cNvGrpSpPr>
            <a:grpSpLocks/>
          </p:cNvGrpSpPr>
          <p:nvPr/>
        </p:nvGrpSpPr>
        <p:grpSpPr bwMode="auto">
          <a:xfrm>
            <a:off x="179389" y="908051"/>
            <a:ext cx="8785225" cy="5832475"/>
            <a:chOff x="113" y="646"/>
            <a:chExt cx="5534" cy="3674"/>
          </a:xfrm>
        </p:grpSpPr>
        <p:grpSp>
          <p:nvGrpSpPr>
            <p:cNvPr id="49179" name="Group 27"/>
            <p:cNvGrpSpPr>
              <a:grpSpLocks/>
            </p:cNvGrpSpPr>
            <p:nvPr/>
          </p:nvGrpSpPr>
          <p:grpSpPr bwMode="auto">
            <a:xfrm>
              <a:off x="113" y="646"/>
              <a:ext cx="5534" cy="3674"/>
              <a:chOff x="113" y="663"/>
              <a:chExt cx="5534" cy="3674"/>
            </a:xfrm>
          </p:grpSpPr>
          <p:pic>
            <p:nvPicPr>
              <p:cNvPr id="49167" name="Picture 15" descr="5_34col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13" y="663"/>
                <a:ext cx="5534" cy="3598"/>
              </a:xfrm>
              <a:prstGeom prst="rect">
                <a:avLst/>
              </a:prstGeom>
              <a:noFill/>
            </p:spPr>
          </p:pic>
          <p:grpSp>
            <p:nvGrpSpPr>
              <p:cNvPr id="49177" name="Group 25"/>
              <p:cNvGrpSpPr>
                <a:grpSpLocks/>
              </p:cNvGrpSpPr>
              <p:nvPr/>
            </p:nvGrpSpPr>
            <p:grpSpPr bwMode="auto">
              <a:xfrm>
                <a:off x="113" y="739"/>
                <a:ext cx="5534" cy="3598"/>
                <a:chOff x="113" y="722"/>
                <a:chExt cx="5534" cy="3598"/>
              </a:xfrm>
            </p:grpSpPr>
            <p:grpSp>
              <p:nvGrpSpPr>
                <p:cNvPr id="49175" name="Group 23"/>
                <p:cNvGrpSpPr>
                  <a:grpSpLocks/>
                </p:cNvGrpSpPr>
                <p:nvPr/>
              </p:nvGrpSpPr>
              <p:grpSpPr bwMode="auto">
                <a:xfrm>
                  <a:off x="113" y="722"/>
                  <a:ext cx="5534" cy="3598"/>
                  <a:chOff x="113" y="722"/>
                  <a:chExt cx="5534" cy="3598"/>
                </a:xfrm>
              </p:grpSpPr>
              <p:pic>
                <p:nvPicPr>
                  <p:cNvPr id="49173" name="Picture 21" descr="5_34col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/>
                  <a:stretch>
                    <a:fillRect/>
                  </a:stretch>
                </p:blipFill>
                <p:spPr bwMode="auto">
                  <a:xfrm>
                    <a:off x="113" y="722"/>
                    <a:ext cx="5534" cy="3598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49168" name="Text Box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45" y="3113"/>
                    <a:ext cx="1270" cy="317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>
                    <a:solidFill>
                      <a:srgbClr val="008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anchor="ctr"/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hu-HU" b="1">
                        <a:solidFill>
                          <a:schemeClr val="bg1"/>
                        </a:solidFill>
                      </a:rPr>
                      <a:t>villamos</a:t>
                    </a:r>
                    <a:r>
                      <a:rPr lang="hu-HU" b="1"/>
                      <a:t> </a:t>
                    </a:r>
                    <a:r>
                      <a:rPr lang="hu-HU" b="1">
                        <a:solidFill>
                          <a:schemeClr val="bg1"/>
                        </a:solidFill>
                      </a:rPr>
                      <a:t>fékezés</a:t>
                    </a:r>
                  </a:p>
                </p:txBody>
              </p:sp>
            </p:grpSp>
            <p:sp>
              <p:nvSpPr>
                <p:cNvPr id="49176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884" y="2341"/>
                  <a:ext cx="1270" cy="317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hu-HU" b="1">
                      <a:solidFill>
                        <a:schemeClr val="bg1"/>
                      </a:solidFill>
                    </a:rPr>
                    <a:t>villamos</a:t>
                  </a:r>
                  <a:r>
                    <a:rPr lang="hu-HU" b="1"/>
                    <a:t> </a:t>
                  </a:r>
                  <a:r>
                    <a:rPr lang="hu-HU" b="1">
                      <a:solidFill>
                        <a:schemeClr val="bg1"/>
                      </a:solidFill>
                    </a:rPr>
                    <a:t>hajtás</a:t>
                  </a:r>
                </a:p>
              </p:txBody>
            </p:sp>
          </p:grpSp>
          <p:sp>
            <p:nvSpPr>
              <p:cNvPr id="49174" name="Text Box 22"/>
              <p:cNvSpPr txBox="1">
                <a:spLocks noChangeArrowheads="1"/>
              </p:cNvSpPr>
              <p:nvPr/>
            </p:nvSpPr>
            <p:spPr bwMode="auto">
              <a:xfrm>
                <a:off x="1020" y="1434"/>
                <a:ext cx="2813" cy="317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rgbClr val="008000"/>
                </a:solidFill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hu-HU" b="1">
                    <a:solidFill>
                      <a:schemeClr val="bg1"/>
                    </a:solidFill>
                  </a:rPr>
                  <a:t>belsőégésű + villamos motor hajt</a:t>
                </a:r>
              </a:p>
            </p:txBody>
          </p:sp>
          <p:sp>
            <p:nvSpPr>
              <p:cNvPr id="49178" name="Text Box 26"/>
              <p:cNvSpPr txBox="1">
                <a:spLocks noChangeArrowheads="1"/>
              </p:cNvSpPr>
              <p:nvPr/>
            </p:nvSpPr>
            <p:spPr bwMode="auto">
              <a:xfrm>
                <a:off x="2744" y="2251"/>
                <a:ext cx="2449" cy="317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rgbClr val="008000"/>
                </a:solidFill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hu-HU" b="1">
                    <a:solidFill>
                      <a:schemeClr val="bg1"/>
                    </a:solidFill>
                  </a:rPr>
                  <a:t>b.é.motor hajt – villanymotor tölt</a:t>
                </a:r>
              </a:p>
            </p:txBody>
          </p:sp>
        </p:grpSp>
        <p:sp>
          <p:nvSpPr>
            <p:cNvPr id="49180" name="Rectangle 28"/>
            <p:cNvSpPr>
              <a:spLocks noChangeArrowheads="1"/>
            </p:cNvSpPr>
            <p:nvPr/>
          </p:nvSpPr>
          <p:spPr bwMode="auto">
            <a:xfrm>
              <a:off x="3107" y="663"/>
              <a:ext cx="1043" cy="9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Emőd István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281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>
          <a:xfrm>
            <a:off x="2916237" y="1"/>
            <a:ext cx="5770563" cy="692696"/>
          </a:xfrm>
        </p:spPr>
        <p:txBody>
          <a:bodyPr anchor="ctr"/>
          <a:lstStyle/>
          <a:p>
            <a:r>
              <a:rPr lang="hu-HU" sz="2400" b="1" dirty="0"/>
              <a:t>Vegyes </a:t>
            </a:r>
            <a:r>
              <a:rPr lang="hu-HU" sz="2400" b="1" dirty="0" err="1"/>
              <a:t>fullhibrid</a:t>
            </a:r>
            <a:r>
              <a:rPr lang="hu-HU" sz="2400" b="1" dirty="0"/>
              <a:t> hajtás</a:t>
            </a:r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>
          <a:xfrm>
            <a:off x="5778135" y="6508128"/>
            <a:ext cx="3200400" cy="365125"/>
          </a:xfrm>
        </p:spPr>
        <p:txBody>
          <a:bodyPr/>
          <a:lstStyle/>
          <a:p>
            <a:pPr algn="r"/>
            <a:r>
              <a:rPr lang="hu-HU" sz="1400" dirty="0" smtClean="0"/>
              <a:t>Emőd István</a:t>
            </a:r>
            <a:endParaRPr lang="hu-HU" sz="1400" dirty="0"/>
          </a:p>
        </p:txBody>
      </p:sp>
      <p:grpSp>
        <p:nvGrpSpPr>
          <p:cNvPr id="7" name="Csoportba foglalás 6"/>
          <p:cNvGrpSpPr/>
          <p:nvPr/>
        </p:nvGrpSpPr>
        <p:grpSpPr>
          <a:xfrm>
            <a:off x="755219" y="836294"/>
            <a:ext cx="8136368" cy="5657724"/>
            <a:chOff x="755219" y="836294"/>
            <a:chExt cx="8136368" cy="5657724"/>
          </a:xfrm>
        </p:grpSpPr>
        <p:grpSp>
          <p:nvGrpSpPr>
            <p:cNvPr id="5" name="Csoportba foglalás 4"/>
            <p:cNvGrpSpPr/>
            <p:nvPr/>
          </p:nvGrpSpPr>
          <p:grpSpPr>
            <a:xfrm>
              <a:off x="755219" y="836294"/>
              <a:ext cx="8136368" cy="5657724"/>
              <a:chOff x="755219" y="836294"/>
              <a:chExt cx="8136368" cy="5657724"/>
            </a:xfrm>
          </p:grpSpPr>
          <p:grpSp>
            <p:nvGrpSpPr>
              <p:cNvPr id="38928" name="Group 16"/>
              <p:cNvGrpSpPr>
                <a:grpSpLocks/>
              </p:cNvGrpSpPr>
              <p:nvPr/>
            </p:nvGrpSpPr>
            <p:grpSpPr bwMode="auto">
              <a:xfrm>
                <a:off x="755219" y="836294"/>
                <a:ext cx="8136368" cy="5657724"/>
                <a:chOff x="562" y="-415"/>
                <a:chExt cx="5692" cy="4657"/>
              </a:xfrm>
            </p:grpSpPr>
            <p:grpSp>
              <p:nvGrpSpPr>
                <p:cNvPr id="38921" name="Group 9"/>
                <p:cNvGrpSpPr>
                  <a:grpSpLocks/>
                </p:cNvGrpSpPr>
                <p:nvPr/>
              </p:nvGrpSpPr>
              <p:grpSpPr bwMode="auto">
                <a:xfrm>
                  <a:off x="1266" y="91"/>
                  <a:ext cx="4988" cy="4151"/>
                  <a:chOff x="1298" y="0"/>
                  <a:chExt cx="4967" cy="4245"/>
                </a:xfrm>
              </p:grpSpPr>
              <p:pic>
                <p:nvPicPr>
                  <p:cNvPr id="38919" name="Picture 7" descr="priuscol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l="-883" t="-3531" b="-3323"/>
                  <a:stretch>
                    <a:fillRect/>
                  </a:stretch>
                </p:blipFill>
                <p:spPr bwMode="auto">
                  <a:xfrm>
                    <a:off x="1298" y="1299"/>
                    <a:ext cx="4967" cy="2946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  <p:pic>
                <p:nvPicPr>
                  <p:cNvPr id="38920" name="Picture 8" descr="Prius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/>
                  <a:stretch>
                    <a:fillRect/>
                  </a:stretch>
                </p:blipFill>
                <p:spPr bwMode="auto">
                  <a:xfrm>
                    <a:off x="3206" y="0"/>
                    <a:ext cx="2544" cy="1221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</p:grpSp>
            <p:pic>
              <p:nvPicPr>
                <p:cNvPr id="38922" name="Picture 10" descr="hibrid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b="13541"/>
                <a:stretch>
                  <a:fillRect/>
                </a:stretch>
              </p:blipFill>
              <p:spPr bwMode="auto">
                <a:xfrm>
                  <a:off x="562" y="-415"/>
                  <a:ext cx="1915" cy="2134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sp>
            <p:nvSpPr>
              <p:cNvPr id="38927" name="Text Box 15"/>
              <p:cNvSpPr txBox="1">
                <a:spLocks noChangeArrowheads="1"/>
              </p:cNvSpPr>
              <p:nvPr/>
            </p:nvSpPr>
            <p:spPr bwMode="auto">
              <a:xfrm>
                <a:off x="6588224" y="3116626"/>
                <a:ext cx="2232025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hu-HU" sz="2400" b="1" dirty="0">
                    <a:solidFill>
                      <a:schemeClr val="bg2"/>
                    </a:solidFill>
                  </a:rPr>
                  <a:t>Toyota PRIUS</a:t>
                </a:r>
              </a:p>
            </p:txBody>
          </p:sp>
        </p:grpSp>
        <p:sp>
          <p:nvSpPr>
            <p:cNvPr id="6" name="Téglalap 5"/>
            <p:cNvSpPr/>
            <p:nvPr/>
          </p:nvSpPr>
          <p:spPr>
            <a:xfrm>
              <a:off x="827584" y="3116626"/>
              <a:ext cx="792088" cy="3122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15797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>
          <a:xfrm>
            <a:off x="1187624" y="4337"/>
            <a:ext cx="6400800" cy="685800"/>
          </a:xfrm>
        </p:spPr>
        <p:txBody>
          <a:bodyPr anchor="ctr"/>
          <a:lstStyle/>
          <a:p>
            <a:r>
              <a:rPr lang="hu-HU" sz="2400" b="1" dirty="0"/>
              <a:t>Vegyes </a:t>
            </a:r>
            <a:r>
              <a:rPr lang="hu-HU" sz="2400" b="1" dirty="0" err="1"/>
              <a:t>fullhibrid</a:t>
            </a:r>
            <a:endParaRPr lang="hu-HU" sz="2400" b="1" dirty="0"/>
          </a:p>
        </p:txBody>
      </p:sp>
      <p:grpSp>
        <p:nvGrpSpPr>
          <p:cNvPr id="28682" name="Group 10"/>
          <p:cNvGrpSpPr>
            <a:grpSpLocks/>
          </p:cNvGrpSpPr>
          <p:nvPr/>
        </p:nvGrpSpPr>
        <p:grpSpPr bwMode="auto">
          <a:xfrm>
            <a:off x="179392" y="1340768"/>
            <a:ext cx="8785095" cy="5112568"/>
            <a:chOff x="109" y="1034"/>
            <a:chExt cx="5493" cy="3124"/>
          </a:xfrm>
        </p:grpSpPr>
        <p:pic>
          <p:nvPicPr>
            <p:cNvPr id="28679" name="Picture 7" descr="lexusgs450h"/>
            <p:cNvPicPr>
              <a:picLocks noChangeAspect="1" noChangeArrowheads="1"/>
            </p:cNvPicPr>
            <p:nvPr/>
          </p:nvPicPr>
          <p:blipFill>
            <a:blip r:embed="rId2" cstate="print"/>
            <a:srcRect l="-1756" t="-3621" r="-897" b="-3734"/>
            <a:stretch>
              <a:fillRect/>
            </a:stretch>
          </p:blipFill>
          <p:spPr bwMode="auto">
            <a:xfrm>
              <a:off x="340" y="1483"/>
              <a:ext cx="5262" cy="26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8680" name="Picture 8" descr="GS450h_105_high"/>
            <p:cNvPicPr>
              <a:picLocks noChangeAspect="1" noChangeArrowheads="1"/>
            </p:cNvPicPr>
            <p:nvPr/>
          </p:nvPicPr>
          <p:blipFill>
            <a:blip r:embed="rId3" cstate="print"/>
            <a:srcRect l="12370" t="26131" r="9100" b="29878"/>
            <a:stretch>
              <a:fillRect/>
            </a:stretch>
          </p:blipFill>
          <p:spPr bwMode="auto">
            <a:xfrm>
              <a:off x="109" y="1034"/>
              <a:ext cx="2064" cy="718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>
          <a:xfrm>
            <a:off x="5926905" y="6492875"/>
            <a:ext cx="3200400" cy="365125"/>
          </a:xfrm>
        </p:spPr>
        <p:txBody>
          <a:bodyPr anchor="ctr"/>
          <a:lstStyle/>
          <a:p>
            <a:pPr algn="r"/>
            <a:r>
              <a:rPr lang="hu-HU" sz="1400" dirty="0" smtClean="0"/>
              <a:t>Emőd István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338297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Grp="1" noChangeArrowheads="1"/>
          </p:cNvSpPr>
          <p:nvPr>
            <p:ph type="title"/>
          </p:nvPr>
        </p:nvSpPr>
        <p:spPr>
          <a:xfrm>
            <a:off x="1115616" y="0"/>
            <a:ext cx="6400800" cy="692696"/>
          </a:xfrm>
        </p:spPr>
        <p:txBody>
          <a:bodyPr anchor="ctr"/>
          <a:lstStyle/>
          <a:p>
            <a:r>
              <a:rPr lang="hu-HU" sz="2400" b="1" dirty="0"/>
              <a:t>Szuperkondenzátoros hibrid</a:t>
            </a:r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>
          <a:xfrm>
            <a:off x="5220072" y="6492875"/>
            <a:ext cx="3200400" cy="365125"/>
          </a:xfrm>
        </p:spPr>
        <p:txBody>
          <a:bodyPr anchor="ctr"/>
          <a:lstStyle/>
          <a:p>
            <a:pPr algn="r"/>
            <a:r>
              <a:rPr lang="hu-HU" sz="1200" dirty="0" smtClean="0"/>
              <a:t>Emőd István</a:t>
            </a:r>
            <a:endParaRPr lang="hu-HU" sz="1200" dirty="0"/>
          </a:p>
        </p:txBody>
      </p:sp>
      <p:grpSp>
        <p:nvGrpSpPr>
          <p:cNvPr id="6" name="Csoportba foglalás 5"/>
          <p:cNvGrpSpPr/>
          <p:nvPr/>
        </p:nvGrpSpPr>
        <p:grpSpPr>
          <a:xfrm>
            <a:off x="323850" y="908720"/>
            <a:ext cx="8642351" cy="5327650"/>
            <a:chOff x="323850" y="908720"/>
            <a:chExt cx="8642351" cy="5327650"/>
          </a:xfrm>
        </p:grpSpPr>
        <p:pic>
          <p:nvPicPr>
            <p:cNvPr id="30736" name="Picture 16" descr="MANhibrid"/>
            <p:cNvPicPr>
              <a:picLocks noChangeAspect="1" noChangeArrowheads="1"/>
            </p:cNvPicPr>
            <p:nvPr/>
          </p:nvPicPr>
          <p:blipFill>
            <a:blip r:embed="rId3" cstate="print"/>
            <a:srcRect l="-1585" t="-7713" r="-858" b="-5014"/>
            <a:stretch>
              <a:fillRect/>
            </a:stretch>
          </p:blipFill>
          <p:spPr bwMode="auto">
            <a:xfrm>
              <a:off x="323850" y="2924175"/>
              <a:ext cx="8642351" cy="31702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0728" name="Picture 8" descr="MAN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467394" y="908720"/>
              <a:ext cx="3024435" cy="2558267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30739" name="AutoShape 19"/>
            <p:cNvSpPr>
              <a:spLocks noChangeArrowheads="1"/>
            </p:cNvSpPr>
            <p:nvPr/>
          </p:nvSpPr>
          <p:spPr bwMode="auto">
            <a:xfrm>
              <a:off x="5364088" y="5517232"/>
              <a:ext cx="2449513" cy="719138"/>
            </a:xfrm>
            <a:prstGeom prst="wedgeRoundRectCallout">
              <a:avLst>
                <a:gd name="adj1" fmla="val -54083"/>
                <a:gd name="adj2" fmla="val -64130"/>
                <a:gd name="adj3" fmla="val 16667"/>
              </a:avLst>
            </a:prstGeom>
            <a:solidFill>
              <a:schemeClr val="bg1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hu-HU" sz="1200" b="1" dirty="0">
                  <a:solidFill>
                    <a:schemeClr val="bg2"/>
                  </a:solidFill>
                </a:rPr>
                <a:t>Max. teljesítmény:  200 kW</a:t>
              </a:r>
              <a:br>
                <a:rPr lang="hu-HU" sz="1200" b="1" dirty="0">
                  <a:solidFill>
                    <a:schemeClr val="bg2"/>
                  </a:solidFill>
                </a:rPr>
              </a:br>
              <a:r>
                <a:rPr lang="hu-HU" sz="1200" b="1" dirty="0">
                  <a:solidFill>
                    <a:schemeClr val="bg2"/>
                  </a:solidFill>
                </a:rPr>
                <a:t>Energiatartalom:    0,4 kW</a:t>
              </a:r>
              <a:r>
                <a:rPr lang="en-US" sz="1200" b="1" dirty="0">
                  <a:solidFill>
                    <a:schemeClr val="bg2"/>
                  </a:solidFill>
                </a:rPr>
                <a:t>·</a:t>
              </a:r>
              <a:r>
                <a:rPr lang="hu-HU" sz="1200" b="1" dirty="0">
                  <a:solidFill>
                    <a:schemeClr val="bg2"/>
                  </a:solidFill>
                </a:rPr>
                <a:t>h</a:t>
              </a:r>
              <a:br>
                <a:rPr lang="hu-HU" sz="1200" b="1" dirty="0">
                  <a:solidFill>
                    <a:schemeClr val="bg2"/>
                  </a:solidFill>
                </a:rPr>
              </a:br>
              <a:r>
                <a:rPr lang="hu-HU" sz="1200" b="1" dirty="0">
                  <a:solidFill>
                    <a:schemeClr val="bg2"/>
                  </a:solidFill>
                </a:rPr>
                <a:t>Tömeg:                    500 kg</a:t>
              </a:r>
            </a:p>
          </p:txBody>
        </p:sp>
        <p:sp>
          <p:nvSpPr>
            <p:cNvPr id="5" name="Szövegdoboz 4"/>
            <p:cNvSpPr txBox="1"/>
            <p:nvPr/>
          </p:nvSpPr>
          <p:spPr>
            <a:xfrm>
              <a:off x="4788024" y="1813466"/>
              <a:ext cx="28803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/>
                <a:t>0,4 </a:t>
              </a:r>
              <a:r>
                <a:rPr lang="hu-HU" dirty="0" err="1"/>
                <a:t>kW.h</a:t>
              </a:r>
              <a:r>
                <a:rPr lang="hu-HU" dirty="0"/>
                <a:t>/200 kW = </a:t>
              </a:r>
              <a:r>
                <a:rPr lang="hu-HU" sz="2400" b="1" dirty="0"/>
                <a:t>0,002 h = 7,2 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70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>
          <a:xfrm>
            <a:off x="2700339" y="0"/>
            <a:ext cx="5184030" cy="692696"/>
          </a:xfrm>
        </p:spPr>
        <p:txBody>
          <a:bodyPr anchor="ctr"/>
          <a:lstStyle/>
          <a:p>
            <a:pPr algn="ctr"/>
            <a:r>
              <a:rPr lang="hu-HU" sz="2400" b="1" dirty="0"/>
              <a:t>Párhuzamos </a:t>
            </a:r>
            <a:r>
              <a:rPr lang="hu-HU" sz="2400" b="1" dirty="0" err="1"/>
              <a:t>mildhibrid</a:t>
            </a:r>
            <a:endParaRPr lang="hu-HU" sz="2400" b="1" dirty="0"/>
          </a:p>
        </p:txBody>
      </p:sp>
      <p:pic>
        <p:nvPicPr>
          <p:cNvPr id="32782" name="Picture 14" descr="Honin"/>
          <p:cNvPicPr>
            <a:picLocks noChangeAspect="1" noChangeArrowheads="1"/>
          </p:cNvPicPr>
          <p:nvPr/>
        </p:nvPicPr>
        <p:blipFill>
          <a:blip r:embed="rId2" cstate="print"/>
          <a:srcRect l="-1785" t="-3044" r="-754" b="-3691"/>
          <a:stretch>
            <a:fillRect/>
          </a:stretch>
        </p:blipFill>
        <p:spPr bwMode="auto">
          <a:xfrm>
            <a:off x="866607" y="2523075"/>
            <a:ext cx="7593825" cy="3930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7" name="Picture 9" descr="Honda_insight_2005"/>
          <p:cNvPicPr>
            <a:picLocks noChangeAspect="1" noChangeArrowheads="1"/>
          </p:cNvPicPr>
          <p:nvPr/>
        </p:nvPicPr>
        <p:blipFill>
          <a:blip r:embed="rId3" cstate="print"/>
          <a:srcRect b="13333"/>
          <a:stretch>
            <a:fillRect/>
          </a:stretch>
        </p:blipFill>
        <p:spPr bwMode="auto">
          <a:xfrm>
            <a:off x="3097752" y="1465445"/>
            <a:ext cx="2665917" cy="176122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2784" name="Picture 16" descr="H_I_windmi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524910" cy="3972088"/>
          </a:xfrm>
          <a:prstGeom prst="rect">
            <a:avLst/>
          </a:prstGeom>
          <a:noFill/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>
          <a:xfrm>
            <a:off x="5763669" y="6492875"/>
            <a:ext cx="3200400" cy="365125"/>
          </a:xfrm>
        </p:spPr>
        <p:txBody>
          <a:bodyPr anchor="ctr"/>
          <a:lstStyle/>
          <a:p>
            <a:pPr algn="r"/>
            <a:r>
              <a:rPr lang="hu-HU" sz="1400" dirty="0" smtClean="0"/>
              <a:t>Emőd István</a:t>
            </a:r>
            <a:endParaRPr lang="hu-HU" sz="1400" dirty="0"/>
          </a:p>
        </p:txBody>
      </p:sp>
      <p:grpSp>
        <p:nvGrpSpPr>
          <p:cNvPr id="4" name="Csoportba foglalás 3"/>
          <p:cNvGrpSpPr/>
          <p:nvPr/>
        </p:nvGrpSpPr>
        <p:grpSpPr>
          <a:xfrm>
            <a:off x="9010" y="0"/>
            <a:ext cx="8460432" cy="6453336"/>
            <a:chOff x="9010" y="0"/>
            <a:chExt cx="8460432" cy="6453336"/>
          </a:xfrm>
        </p:grpSpPr>
        <p:sp>
          <p:nvSpPr>
            <p:cNvPr id="9" name="Rectangle 4"/>
            <p:cNvSpPr txBox="1">
              <a:spLocks noChangeArrowheads="1"/>
            </p:cNvSpPr>
            <p:nvPr/>
          </p:nvSpPr>
          <p:spPr>
            <a:xfrm>
              <a:off x="2709349" y="0"/>
              <a:ext cx="5184030" cy="692696"/>
            </a:xfrm>
            <a:prstGeom prst="rect">
              <a:avLst/>
            </a:prstGeom>
          </p:spPr>
          <p:txBody>
            <a:bodyPr anchor="ctr"/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Arial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Arial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Arial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Arial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ctr"/>
              <a:r>
                <a:rPr lang="hu-HU" sz="2400" b="1" kern="0" smtClean="0"/>
                <a:t>Párhuzamos mildhibrid</a:t>
              </a:r>
              <a:endParaRPr lang="hu-HU" sz="2400" b="1" kern="0" dirty="0"/>
            </a:p>
          </p:txBody>
        </p:sp>
        <p:pic>
          <p:nvPicPr>
            <p:cNvPr id="10" name="Picture 14" descr="Honin"/>
            <p:cNvPicPr>
              <a:picLocks noChangeAspect="1" noChangeArrowheads="1"/>
            </p:cNvPicPr>
            <p:nvPr/>
          </p:nvPicPr>
          <p:blipFill>
            <a:blip r:embed="rId2" cstate="print"/>
            <a:srcRect l="-1785" t="-3044" r="-754" b="-3691"/>
            <a:stretch>
              <a:fillRect/>
            </a:stretch>
          </p:blipFill>
          <p:spPr bwMode="auto">
            <a:xfrm>
              <a:off x="875617" y="2523075"/>
              <a:ext cx="7593825" cy="39302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9" descr="Honda_insight_2005"/>
            <p:cNvPicPr>
              <a:picLocks noChangeAspect="1" noChangeArrowheads="1"/>
            </p:cNvPicPr>
            <p:nvPr/>
          </p:nvPicPr>
          <p:blipFill>
            <a:blip r:embed="rId3" cstate="print"/>
            <a:srcRect b="13333"/>
            <a:stretch>
              <a:fillRect/>
            </a:stretch>
          </p:blipFill>
          <p:spPr bwMode="auto">
            <a:xfrm>
              <a:off x="3106762" y="1465445"/>
              <a:ext cx="2665917" cy="176122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pic>
          <p:nvPicPr>
            <p:cNvPr id="12" name="Picture 16" descr="H_I_windmil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010" y="0"/>
              <a:ext cx="2524910" cy="3972088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73978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648246"/>
          </a:xfrm>
        </p:spPr>
        <p:txBody>
          <a:bodyPr anchor="ctr">
            <a:normAutofit/>
          </a:bodyPr>
          <a:lstStyle/>
          <a:p>
            <a:r>
              <a:rPr lang="hu-HU" sz="2400" b="1" dirty="0"/>
              <a:t>Milyen alternatívák vannak?</a:t>
            </a:r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>
          <a:xfrm>
            <a:off x="3707904" y="6525344"/>
            <a:ext cx="5128592" cy="360040"/>
          </a:xfrm>
        </p:spPr>
        <p:txBody>
          <a:bodyPr/>
          <a:lstStyle/>
          <a:p>
            <a:r>
              <a:rPr lang="hu-HU" dirty="0" smtClean="0"/>
              <a:t>Emőd István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68" y="1844824"/>
            <a:ext cx="7427264" cy="4235152"/>
          </a:xfrm>
        </p:spPr>
      </p:pic>
    </p:spTree>
    <p:extLst>
      <p:ext uri="{BB962C8B-B14F-4D97-AF65-F5344CB8AC3E}">
        <p14:creationId xmlns:p14="http://schemas.microsoft.com/office/powerpoint/2010/main" val="229422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dirty="0"/>
              <a:t>Dízelmotoros párhuzamos hibrid</a:t>
            </a:r>
          </a:p>
        </p:txBody>
      </p:sp>
      <p:pic>
        <p:nvPicPr>
          <p:cNvPr id="34828" name="Picture 12" descr="ToDyCol"/>
          <p:cNvPicPr>
            <a:picLocks noChangeAspect="1" noChangeArrowheads="1"/>
          </p:cNvPicPr>
          <p:nvPr/>
        </p:nvPicPr>
        <p:blipFill>
          <a:blip r:embed="rId2" cstate="print"/>
          <a:srcRect l="-1848" t="-2589" r="-896" b="-1865"/>
          <a:stretch>
            <a:fillRect/>
          </a:stretch>
        </p:blipFill>
        <p:spPr bwMode="auto">
          <a:xfrm>
            <a:off x="971548" y="1772816"/>
            <a:ext cx="7991475" cy="439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24" name="Picture 8" descr="ToD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9" y="836712"/>
            <a:ext cx="3312492" cy="2116553"/>
          </a:xfrm>
          <a:prstGeom prst="rect">
            <a:avLst/>
          </a:prstGeom>
          <a:noFill/>
          <a:ln w="25400">
            <a:solidFill>
              <a:srgbClr val="99CCFF"/>
            </a:solidFill>
            <a:miter lim="800000"/>
            <a:headEnd/>
            <a:tailEnd/>
          </a:ln>
          <a:effectLst/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>
          <a:xfrm>
            <a:off x="5580112" y="6517365"/>
            <a:ext cx="3200400" cy="365125"/>
          </a:xfrm>
        </p:spPr>
        <p:txBody>
          <a:bodyPr anchor="ctr"/>
          <a:lstStyle/>
          <a:p>
            <a:pPr algn="r"/>
            <a:r>
              <a:rPr lang="hu-HU" sz="1400" dirty="0" smtClean="0"/>
              <a:t>Emőd István</a:t>
            </a:r>
            <a:endParaRPr lang="hu-HU" sz="14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1907704" y="116632"/>
            <a:ext cx="3059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Párhuzamos hibrid</a:t>
            </a:r>
            <a:endParaRPr lang="hu-H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41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>
          <a:xfrm>
            <a:off x="1115616" y="-6125"/>
            <a:ext cx="6400800" cy="685800"/>
          </a:xfrm>
        </p:spPr>
        <p:txBody>
          <a:bodyPr anchor="ctr"/>
          <a:lstStyle/>
          <a:p>
            <a:r>
              <a:rPr lang="hu-HU" sz="2400" b="1" dirty="0"/>
              <a:t>Összkerékhajtású vegyes </a:t>
            </a:r>
            <a:r>
              <a:rPr lang="hu-HU" sz="2400" b="1" dirty="0" err="1"/>
              <a:t>fullhibrid</a:t>
            </a:r>
            <a:endParaRPr lang="hu-HU" sz="2400" b="1" dirty="0"/>
          </a:p>
        </p:txBody>
      </p:sp>
      <p:pic>
        <p:nvPicPr>
          <p:cNvPr id="36871" name="Picture 7" descr="Torx400"/>
          <p:cNvPicPr>
            <a:picLocks noChangeAspect="1" noChangeArrowheads="1"/>
          </p:cNvPicPr>
          <p:nvPr/>
        </p:nvPicPr>
        <p:blipFill>
          <a:blip r:embed="rId2" cstate="print"/>
          <a:srcRect l="-1616" t="-3114" r="-1753" b="-3323"/>
          <a:stretch>
            <a:fillRect/>
          </a:stretch>
        </p:blipFill>
        <p:spPr bwMode="auto">
          <a:xfrm>
            <a:off x="323851" y="2708921"/>
            <a:ext cx="8496300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72" name="Picture 8" descr="rx400hseri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4" y="1371601"/>
            <a:ext cx="4319958" cy="196508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>
          <a:xfrm>
            <a:off x="5796136" y="6517366"/>
            <a:ext cx="3200400" cy="365125"/>
          </a:xfrm>
        </p:spPr>
        <p:txBody>
          <a:bodyPr/>
          <a:lstStyle/>
          <a:p>
            <a:pPr algn="r"/>
            <a:r>
              <a:rPr lang="hu-HU" dirty="0" smtClean="0"/>
              <a:t>Emőd István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627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7" name="Picture 7" descr="auducol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1403648" y="3429000"/>
            <a:ext cx="7128792" cy="2736115"/>
          </a:xfrm>
          <a:solidFill>
            <a:schemeClr val="tx1"/>
          </a:solidFill>
          <a:ln/>
        </p:spPr>
      </p:pic>
      <p:sp>
        <p:nvSpPr>
          <p:cNvPr id="409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Párhuzamos hibridrendszer</a:t>
            </a:r>
          </a:p>
        </p:txBody>
      </p:sp>
      <p:pic>
        <p:nvPicPr>
          <p:cNvPr id="40968" name="Picture 8" descr="Auduo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46829" y="1360488"/>
            <a:ext cx="3757421" cy="1924496"/>
          </a:xfrm>
          <a:noFill/>
          <a:ln/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>
          <a:xfrm>
            <a:off x="5796136" y="6526157"/>
            <a:ext cx="3200400" cy="365125"/>
          </a:xfrm>
        </p:spPr>
        <p:txBody>
          <a:bodyPr anchor="ctr"/>
          <a:lstStyle/>
          <a:p>
            <a:pPr algn="r"/>
            <a:r>
              <a:rPr lang="hu-HU" sz="1400" dirty="0" smtClean="0"/>
              <a:t>Emőd István</a:t>
            </a:r>
            <a:endParaRPr lang="hu-HU" sz="1400" dirty="0"/>
          </a:p>
        </p:txBody>
      </p:sp>
      <p:sp>
        <p:nvSpPr>
          <p:cNvPr id="4" name="Téglalap 3"/>
          <p:cNvSpPr/>
          <p:nvPr/>
        </p:nvSpPr>
        <p:spPr>
          <a:xfrm>
            <a:off x="1547664" y="116632"/>
            <a:ext cx="3842719" cy="46166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Párhuzamos </a:t>
            </a:r>
            <a:r>
              <a:rPr lang="hu-HU" sz="2400" b="1" dirty="0">
                <a:solidFill>
                  <a:schemeClr val="bg1"/>
                </a:solidFill>
              </a:rPr>
              <a:t>hibridhajtás</a:t>
            </a:r>
          </a:p>
        </p:txBody>
      </p:sp>
    </p:spTree>
    <p:extLst>
      <p:ext uri="{BB962C8B-B14F-4D97-AF65-F5344CB8AC3E}">
        <p14:creationId xmlns:p14="http://schemas.microsoft.com/office/powerpoint/2010/main" val="224322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5" name="Picture 7" descr="fimucol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1331640" y="3068960"/>
            <a:ext cx="6625544" cy="3240360"/>
          </a:xfrm>
          <a:solidFill>
            <a:schemeClr val="tx1"/>
          </a:solidFill>
          <a:ln/>
        </p:spPr>
      </p:pic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Párhuzamos médiumhibrid</a:t>
            </a:r>
          </a:p>
        </p:txBody>
      </p:sp>
      <p:pic>
        <p:nvPicPr>
          <p:cNvPr id="43016" name="Picture 8" descr="FIAT_Multipla_2000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60926" y="1341438"/>
            <a:ext cx="2447925" cy="1670050"/>
          </a:xfrm>
          <a:noFill/>
          <a:ln w="25400">
            <a:solidFill>
              <a:schemeClr val="tx1"/>
            </a:solidFill>
          </a:ln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>
          <a:xfrm>
            <a:off x="5580112" y="6517365"/>
            <a:ext cx="3200400" cy="365125"/>
          </a:xfrm>
        </p:spPr>
        <p:txBody>
          <a:bodyPr anchor="ctr"/>
          <a:lstStyle/>
          <a:p>
            <a:pPr algn="r"/>
            <a:r>
              <a:rPr lang="hu-HU" sz="1400" dirty="0" smtClean="0"/>
              <a:t>Emőd István</a:t>
            </a:r>
            <a:endParaRPr lang="hu-HU" sz="14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1629018" y="87015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Vegyes hibridhajtás</a:t>
            </a:r>
            <a:endParaRPr lang="hu-H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88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90" y="115889"/>
            <a:ext cx="2746375" cy="865187"/>
          </a:xfrm>
        </p:spPr>
        <p:txBody>
          <a:bodyPr/>
          <a:lstStyle/>
          <a:p>
            <a:r>
              <a:rPr lang="hu-HU" sz="2400" b="1" dirty="0" err="1"/>
              <a:t>BioPower</a:t>
            </a:r>
            <a:endParaRPr lang="hu-HU" sz="2400" b="1" dirty="0"/>
          </a:p>
        </p:txBody>
      </p:sp>
      <p:pic>
        <p:nvPicPr>
          <p:cNvPr id="53255" name="Picture 7" descr="BiopowerHybrid_213784[1]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7004" t="5516" r="7004" b="4945"/>
          <a:stretch>
            <a:fillRect/>
          </a:stretch>
        </p:blipFill>
        <p:spPr>
          <a:xfrm>
            <a:off x="3995739" y="773113"/>
            <a:ext cx="4968875" cy="3663950"/>
          </a:xfrm>
          <a:solidFill>
            <a:schemeClr val="tx1">
              <a:alpha val="0"/>
            </a:schemeClr>
          </a:solidFill>
          <a:ln/>
        </p:spPr>
      </p:pic>
      <p:sp>
        <p:nvSpPr>
          <p:cNvPr id="5325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142875" y="1052514"/>
            <a:ext cx="3708400" cy="3384550"/>
          </a:xfrm>
          <a:solidFill>
            <a:schemeClr val="tx1"/>
          </a:solidFill>
        </p:spPr>
        <p:txBody>
          <a:bodyPr/>
          <a:lstStyle/>
          <a:p>
            <a:pPr marL="179388" indent="-179388">
              <a:lnSpc>
                <a:spcPct val="80000"/>
              </a:lnSpc>
              <a:buFont typeface="Wingdings" pitchFamily="2" charset="2"/>
              <a:buNone/>
            </a:pPr>
            <a:r>
              <a:rPr lang="hu-HU" sz="1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Belsőégésű motor: </a:t>
            </a:r>
            <a:br>
              <a:rPr lang="hu-HU" sz="1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hu-HU" sz="1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 henger </a:t>
            </a:r>
            <a:br>
              <a:rPr lang="hu-HU" sz="1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hu-HU" sz="1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lökettérfogat: 2 liter, 16 szelep</a:t>
            </a:r>
            <a:br>
              <a:rPr lang="hu-HU" sz="1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hu-HU" sz="1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teljesítmény bioetanollal 190 kW maximális nyomaték 375 N∙m</a:t>
            </a:r>
          </a:p>
          <a:p>
            <a:pPr marL="179388" indent="-179388">
              <a:lnSpc>
                <a:spcPct val="80000"/>
              </a:lnSpc>
              <a:buFont typeface="Wingdings" pitchFamily="2" charset="2"/>
              <a:buNone/>
            </a:pPr>
            <a:r>
              <a:rPr lang="hu-HU" sz="1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Kettős hibrid rendszer : </a:t>
            </a:r>
            <a:br>
              <a:rPr lang="hu-HU" sz="1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hu-HU" sz="1800" u="sng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elsőkerékhajtás</a:t>
            </a:r>
            <a:r>
              <a:rPr lang="hu-HU" sz="1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br>
              <a:rPr lang="hu-HU" sz="1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hu-HU" sz="1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 dugattyús motor és a két 55 kW teljesítményű villanymotor nyomatékát fokozatmentesen változatható áttételű (CVT) sebességváltó egyesíti </a:t>
            </a:r>
            <a:br>
              <a:rPr lang="hu-HU" sz="1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hu-HU" sz="1800" u="sng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hátsókerékhajtás</a:t>
            </a:r>
            <a:r>
              <a:rPr lang="hu-HU" sz="1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hu-HU" sz="1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hu-HU" sz="1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38 kW-os villanymotor</a:t>
            </a:r>
            <a:r>
              <a:rPr lang="hu-HU" sz="16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53257" name="Rectangle 9"/>
          <p:cNvSpPr>
            <a:spLocks noChangeArrowheads="1"/>
          </p:cNvSpPr>
          <p:nvPr/>
        </p:nvSpPr>
        <p:spPr bwMode="auto">
          <a:xfrm>
            <a:off x="20706" y="4437112"/>
            <a:ext cx="9036051" cy="213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Aft>
                <a:spcPts val="300"/>
              </a:spcAft>
            </a:pPr>
            <a:r>
              <a:rPr lang="hu-HU" dirty="0"/>
              <a:t>Az </a:t>
            </a:r>
            <a:r>
              <a:rPr lang="hu-HU" dirty="0" err="1"/>
              <a:t>elsőkerekek</a:t>
            </a:r>
            <a:r>
              <a:rPr lang="hu-HU" dirty="0"/>
              <a:t> párhuzamos hibridhajtásához ugyancsak párhuzamosan (</a:t>
            </a:r>
            <a:r>
              <a:rPr lang="hu-HU" dirty="0" err="1"/>
              <a:t>vonóerőösszegzéssel</a:t>
            </a:r>
            <a:r>
              <a:rPr lang="hu-HU" dirty="0"/>
              <a:t>) csatlakozik a villamos </a:t>
            </a:r>
            <a:r>
              <a:rPr lang="hu-HU" dirty="0" err="1"/>
              <a:t>hátsókerékhajtás</a:t>
            </a:r>
            <a:r>
              <a:rPr lang="hu-HU" dirty="0"/>
              <a:t>. </a:t>
            </a:r>
          </a:p>
          <a:p>
            <a:pPr>
              <a:spcAft>
                <a:spcPts val="500"/>
              </a:spcAft>
            </a:pPr>
            <a:r>
              <a:rPr lang="hu-HU" dirty="0"/>
              <a:t>Összteljesítmény 340 kW. Álló helyzetből 100 km/óra sebességre 6,8 másodperc alatt gyorsul a jármű. </a:t>
            </a:r>
          </a:p>
          <a:p>
            <a:pPr>
              <a:spcAft>
                <a:spcPts val="300"/>
              </a:spcAft>
            </a:pPr>
            <a:r>
              <a:rPr lang="hu-HU" dirty="0"/>
              <a:t>Villamos rendszer: kettős feszültségű: a hajtómotorok 300 V váltakozó feszültséggel üzemelnek, a többi fogyasztót 14 voltos hálózat táplálja. </a:t>
            </a:r>
            <a:br>
              <a:rPr lang="hu-HU" dirty="0"/>
            </a:br>
            <a:r>
              <a:rPr lang="hu-HU" dirty="0"/>
              <a:t>Ventilátor hűtésű lítium-ionos akkumulátor, 300 V egyenfeszültség. </a:t>
            </a:r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>
          <a:xfrm>
            <a:off x="6012160" y="6525344"/>
            <a:ext cx="2895600" cy="332656"/>
          </a:xfrm>
        </p:spPr>
        <p:txBody>
          <a:bodyPr anchor="ctr"/>
          <a:lstStyle/>
          <a:p>
            <a:pPr algn="r"/>
            <a:r>
              <a:rPr lang="hu-HU" sz="1400" dirty="0" smtClean="0"/>
              <a:t>Emőd István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405892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b="1" dirty="0" smtClean="0"/>
              <a:t>Volvo 7900A</a:t>
            </a:r>
            <a:endParaRPr lang="hu-HU" sz="2400" b="1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72753" y="1556792"/>
            <a:ext cx="8229600" cy="2304256"/>
          </a:xfrm>
        </p:spPr>
        <p:txBody>
          <a:bodyPr/>
          <a:lstStyle/>
          <a:p>
            <a:r>
              <a:rPr lang="hu-HU" sz="2000" dirty="0" smtClean="0"/>
              <a:t>2015-ben A BKK Budapest közlekedésében Volvo 7900A csuklós hibrid autóbuszokat helyezett üzembe. </a:t>
            </a:r>
          </a:p>
          <a:p>
            <a:r>
              <a:rPr lang="hu-HU" sz="2000" dirty="0" smtClean="0"/>
              <a:t>Ezek a buszok párhuzamos hajtáselrendezésű, teljes (</a:t>
            </a:r>
            <a:r>
              <a:rPr lang="hu-HU" sz="2000" dirty="0" err="1" smtClean="0"/>
              <a:t>voll</a:t>
            </a:r>
            <a:r>
              <a:rPr lang="hu-HU" sz="2000" dirty="0" smtClean="0"/>
              <a:t>)hibridek.</a:t>
            </a:r>
          </a:p>
          <a:p>
            <a:r>
              <a:rPr lang="hu-HU" sz="2000" dirty="0" smtClean="0"/>
              <a:t>A hajtásrendszer a pótkocsiban, a kereke mögött van elhelyezve, a pótkocsi kerekét hajtja (</a:t>
            </a:r>
            <a:r>
              <a:rPr lang="hu-HU" sz="2000" dirty="0" err="1" smtClean="0"/>
              <a:t>tolócsuklós</a:t>
            </a:r>
            <a:r>
              <a:rPr lang="hu-HU" sz="2000" dirty="0" smtClean="0"/>
              <a:t>) .</a:t>
            </a:r>
            <a:endParaRPr lang="hu-HU" sz="200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7509048" y="6525344"/>
            <a:ext cx="2895600" cy="353184"/>
          </a:xfrm>
        </p:spPr>
        <p:txBody>
          <a:bodyPr/>
          <a:lstStyle/>
          <a:p>
            <a:r>
              <a:rPr lang="hu-HU" sz="1600" dirty="0" smtClean="0"/>
              <a:t>Emőd István</a:t>
            </a:r>
            <a:endParaRPr lang="hu-HU" sz="1600" dirty="0"/>
          </a:p>
        </p:txBody>
      </p:sp>
      <p:pic>
        <p:nvPicPr>
          <p:cNvPr id="2050" name="Picture 2" descr="\\BME_GJT_FILES\Users\Emod\Bme_oktatás\Gépjárművek üzeme\Hibridek\BKV_VOLVO\oldalnéz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05064"/>
            <a:ext cx="8528050" cy="225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09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779912" y="6525344"/>
            <a:ext cx="5200600" cy="332656"/>
          </a:xfrm>
        </p:spPr>
        <p:txBody>
          <a:bodyPr/>
          <a:lstStyle/>
          <a:p>
            <a:r>
              <a:rPr lang="hu-HU" dirty="0" smtClean="0"/>
              <a:t>Emőd István</a:t>
            </a:r>
            <a:endParaRPr 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6"/>
            <a:ext cx="9144000" cy="398225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23528" y="188640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Volvo 7900A</a:t>
            </a:r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79512" y="83671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jármű hajtásrendszere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1187624" y="472514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tengelykapcsoló</a:t>
            </a:r>
            <a:endParaRPr lang="hu-HU" dirty="0"/>
          </a:p>
        </p:txBody>
      </p:sp>
      <p:sp>
        <p:nvSpPr>
          <p:cNvPr id="7" name="Felfelé nyíl 6"/>
          <p:cNvSpPr/>
          <p:nvPr/>
        </p:nvSpPr>
        <p:spPr>
          <a:xfrm rot="2034187">
            <a:off x="2329161" y="3849590"/>
            <a:ext cx="288032" cy="95348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928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" r="-3087"/>
          <a:stretch/>
        </p:blipFill>
        <p:spPr>
          <a:xfrm>
            <a:off x="683568" y="1448411"/>
            <a:ext cx="8244772" cy="4843828"/>
          </a:xfr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107504" y="116632"/>
            <a:ext cx="6840000" cy="468000"/>
          </a:xfrm>
        </p:spPr>
        <p:txBody>
          <a:bodyPr/>
          <a:lstStyle/>
          <a:p>
            <a:r>
              <a:rPr lang="hu-HU" dirty="0" smtClean="0"/>
              <a:t>Volvo 7900A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1"/>
          </p:nvPr>
        </p:nvSpPr>
        <p:spPr>
          <a:xfrm>
            <a:off x="611560" y="836712"/>
            <a:ext cx="6786563" cy="432048"/>
          </a:xfrm>
        </p:spPr>
        <p:txBody>
          <a:bodyPr/>
          <a:lstStyle/>
          <a:p>
            <a:r>
              <a:rPr lang="hu-HU" dirty="0" smtClean="0"/>
              <a:t>A hajtásrendszer elemei</a:t>
            </a:r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251520" y="5661248"/>
            <a:ext cx="280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3" tooltip="Dieselmotor"/>
              </a:rPr>
              <a:t>Dízelmotor</a:t>
            </a:r>
            <a:r>
              <a:rPr lang="hu-HU" dirty="0" smtClean="0"/>
              <a:t>os hajtás</a:t>
            </a:r>
          </a:p>
          <a:p>
            <a:r>
              <a:rPr lang="hu-HU" dirty="0"/>
              <a:t> </a:t>
            </a:r>
            <a:r>
              <a:rPr lang="hu-HU" dirty="0" smtClean="0"/>
              <a:t>6 hengeres 310</a:t>
            </a:r>
            <a:r>
              <a:rPr lang="hu-HU" dirty="0"/>
              <a:t> </a:t>
            </a:r>
            <a:r>
              <a:rPr lang="hu-HU" dirty="0" smtClean="0"/>
              <a:t>LE</a:t>
            </a:r>
            <a:endParaRPr lang="hu-HU" dirty="0"/>
          </a:p>
        </p:txBody>
      </p:sp>
      <p:sp>
        <p:nvSpPr>
          <p:cNvPr id="2" name="Téglalap 1"/>
          <p:cNvSpPr/>
          <p:nvPr/>
        </p:nvSpPr>
        <p:spPr>
          <a:xfrm>
            <a:off x="7812360" y="6550223"/>
            <a:ext cx="11801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hu-HU" sz="1400" dirty="0">
                <a:solidFill>
                  <a:srgbClr val="000000"/>
                </a:solidFill>
              </a:rPr>
              <a:t>Emőd István</a:t>
            </a:r>
          </a:p>
        </p:txBody>
      </p:sp>
    </p:spTree>
    <p:extLst>
      <p:ext uri="{BB962C8B-B14F-4D97-AF65-F5344CB8AC3E}">
        <p14:creationId xmlns:p14="http://schemas.microsoft.com/office/powerpoint/2010/main" val="329905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108000"/>
            <a:ext cx="7632488" cy="468000"/>
          </a:xfrm>
        </p:spPr>
        <p:txBody>
          <a:bodyPr/>
          <a:lstStyle/>
          <a:p>
            <a:r>
              <a:rPr lang="hu-HU" dirty="0" smtClean="0"/>
              <a:t>A dugattyús és a villanymotor együttműködése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hu-HU" dirty="0" smtClean="0"/>
              <a:t>A két gép nyomatéka összeadódik</a:t>
            </a:r>
            <a:endParaRPr lang="hu-H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-59" b="284"/>
          <a:stretch/>
        </p:blipFill>
        <p:spPr bwMode="auto">
          <a:xfrm>
            <a:off x="1187624" y="1362100"/>
            <a:ext cx="7056784" cy="507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697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Cím 7"/>
          <p:cNvSpPr>
            <a:spLocks noGrp="1"/>
          </p:cNvSpPr>
          <p:nvPr>
            <p:ph type="title"/>
          </p:nvPr>
        </p:nvSpPr>
        <p:spPr bwMode="auto">
          <a:xfrm>
            <a:off x="971550" y="107950"/>
            <a:ext cx="6840538" cy="4683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dirty="0" smtClean="0"/>
              <a:t>Volvo 7900A</a:t>
            </a:r>
          </a:p>
        </p:txBody>
      </p:sp>
      <p:sp>
        <p:nvSpPr>
          <p:cNvPr id="17412" name="Szöveg helye 9"/>
          <p:cNvSpPr>
            <a:spLocks noGrp="1"/>
          </p:cNvSpPr>
          <p:nvPr>
            <p:ph type="body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dirty="0" smtClean="0"/>
              <a:t>A hajtás elrendezése a pótkocsiban </a:t>
            </a:r>
          </a:p>
        </p:txBody>
      </p:sp>
      <p:grpSp>
        <p:nvGrpSpPr>
          <p:cNvPr id="3" name="Csoportba foglalás 2"/>
          <p:cNvGrpSpPr/>
          <p:nvPr/>
        </p:nvGrpSpPr>
        <p:grpSpPr>
          <a:xfrm>
            <a:off x="281592" y="1378104"/>
            <a:ext cx="8477414" cy="4685416"/>
            <a:chOff x="281592" y="1378104"/>
            <a:chExt cx="8477414" cy="4685416"/>
          </a:xfrm>
        </p:grpSpPr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2620" y="1378104"/>
              <a:ext cx="4365604" cy="4685416"/>
            </a:xfrm>
            <a:prstGeom prst="rect">
              <a:avLst/>
            </a:prstGeom>
          </p:spPr>
        </p:pic>
        <p:pic>
          <p:nvPicPr>
            <p:cNvPr id="4" name="Kép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592" y="3034288"/>
              <a:ext cx="1589707" cy="2949196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6216" y="1378104"/>
              <a:ext cx="2242790" cy="4643184"/>
            </a:xfrm>
            <a:prstGeom prst="rect">
              <a:avLst/>
            </a:prstGeom>
          </p:spPr>
        </p:pic>
      </p:grpSp>
      <p:sp>
        <p:nvSpPr>
          <p:cNvPr id="5" name="Téglalap 4"/>
          <p:cNvSpPr/>
          <p:nvPr/>
        </p:nvSpPr>
        <p:spPr>
          <a:xfrm>
            <a:off x="7740352" y="6550223"/>
            <a:ext cx="11801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hu-HU" sz="1400" dirty="0">
                <a:solidFill>
                  <a:srgbClr val="000000"/>
                </a:solidFill>
              </a:rPr>
              <a:t>Emőd István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>
          <a:xfrm>
            <a:off x="3707904" y="6525344"/>
            <a:ext cx="5128592" cy="360040"/>
          </a:xfrm>
        </p:spPr>
        <p:txBody>
          <a:bodyPr/>
          <a:lstStyle/>
          <a:p>
            <a:r>
              <a:rPr lang="hu-HU" dirty="0" smtClean="0"/>
              <a:t>Emőd István</a:t>
            </a:r>
            <a:endParaRPr lang="hu-HU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60388" y="476250"/>
            <a:ext cx="8189912" cy="62706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endParaRPr lang="hu-HU" kern="0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94320" y="3082280"/>
            <a:ext cx="8458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 sz="3200" b="1" dirty="0"/>
              <a:t>3,5</a:t>
            </a:r>
            <a:r>
              <a:rPr lang="hu-HU" sz="3200" dirty="0"/>
              <a:t> millió </a:t>
            </a:r>
            <a:r>
              <a:rPr lang="hu-HU" sz="3200" b="1" dirty="0"/>
              <a:t>(0,5 %)</a:t>
            </a:r>
            <a:r>
              <a:rPr lang="hu-HU" sz="3200" dirty="0"/>
              <a:t> </a:t>
            </a:r>
            <a:r>
              <a:rPr lang="hu-HU" sz="3200" dirty="0">
                <a:solidFill>
                  <a:schemeClr val="hlink"/>
                </a:solidFill>
              </a:rPr>
              <a:t>propán-butángáz</a:t>
            </a:r>
            <a:r>
              <a:rPr lang="hu-HU" sz="3200" dirty="0"/>
              <a:t> (LPG) hajtású autó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800100" y="1700213"/>
            <a:ext cx="8458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 sz="3200" dirty="0"/>
              <a:t>Ennek több, mint 99 %-a </a:t>
            </a:r>
            <a:r>
              <a:rPr lang="hu-HU" sz="3200" dirty="0">
                <a:solidFill>
                  <a:srgbClr val="FF0000"/>
                </a:solidFill>
              </a:rPr>
              <a:t>benzin</a:t>
            </a:r>
            <a:r>
              <a:rPr lang="hu-HU" sz="3200" dirty="0"/>
              <a:t>- vagy </a:t>
            </a:r>
            <a:r>
              <a:rPr lang="hu-HU" sz="3200" dirty="0" smtClean="0">
                <a:solidFill>
                  <a:srgbClr val="FF0000"/>
                </a:solidFill>
              </a:rPr>
              <a:t>dízel</a:t>
            </a:r>
            <a:r>
              <a:rPr lang="hu-HU" sz="3200" dirty="0" smtClean="0"/>
              <a:t>üzemű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hu-HU" sz="3200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794320" y="4522440"/>
            <a:ext cx="8458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 sz="3200" dirty="0"/>
              <a:t>850 ezer </a:t>
            </a:r>
            <a:r>
              <a:rPr lang="hu-HU" sz="3200" b="1" dirty="0"/>
              <a:t>(~0,1 %)</a:t>
            </a:r>
            <a:r>
              <a:rPr lang="hu-HU" sz="3200" dirty="0"/>
              <a:t> </a:t>
            </a:r>
            <a:r>
              <a:rPr lang="hu-HU" sz="3200" dirty="0">
                <a:solidFill>
                  <a:schemeClr val="hlink"/>
                </a:solidFill>
              </a:rPr>
              <a:t>földgáz</a:t>
            </a:r>
            <a:r>
              <a:rPr lang="hu-HU" sz="3200" dirty="0"/>
              <a:t> (CNG és LNG) hajtású autó</a:t>
            </a: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5496" y="0"/>
            <a:ext cx="7696944" cy="685800"/>
          </a:xfrm>
        </p:spPr>
        <p:txBody>
          <a:bodyPr anchor="ctr"/>
          <a:lstStyle/>
          <a:p>
            <a:r>
              <a:rPr lang="hu-HU" sz="2400" b="1" dirty="0" smtClean="0"/>
              <a:t>Ma: Összesen </a:t>
            </a:r>
            <a:r>
              <a:rPr lang="hu-HU" sz="2400" b="1" dirty="0"/>
              <a:t>710 millió gépkocsi </a:t>
            </a:r>
            <a:r>
              <a:rPr lang="hu-HU" sz="2400" b="1" dirty="0" smtClean="0"/>
              <a:t>van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0851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  <p:bldP spid="7" grpId="0" autoUpdateAnimBg="0"/>
      <p:bldP spid="8" grpId="0" autoUpdateAnimBg="0"/>
      <p:bldP spid="9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/>
          <a:p>
            <a:r>
              <a:rPr lang="hu-HU" dirty="0" smtClean="0"/>
              <a:t>Emőd István</a:t>
            </a:r>
            <a:endParaRPr lang="hu-H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83" y="1628800"/>
            <a:ext cx="7931757" cy="4636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églalap 1"/>
          <p:cNvSpPr/>
          <p:nvPr/>
        </p:nvSpPr>
        <p:spPr>
          <a:xfrm>
            <a:off x="190365" y="116632"/>
            <a:ext cx="58288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>
                <a:solidFill>
                  <a:schemeClr val="bg1"/>
                </a:solidFill>
              </a:rPr>
              <a:t>Mercedes-Benz </a:t>
            </a:r>
            <a:r>
              <a:rPr lang="hu-HU" sz="2400" b="1" dirty="0" err="1">
                <a:solidFill>
                  <a:schemeClr val="bg1"/>
                </a:solidFill>
              </a:rPr>
              <a:t>Citaro</a:t>
            </a:r>
            <a:r>
              <a:rPr lang="hu-HU" sz="2400" b="1" dirty="0">
                <a:solidFill>
                  <a:schemeClr val="bg1"/>
                </a:solidFill>
              </a:rPr>
              <a:t> G </a:t>
            </a:r>
            <a:r>
              <a:rPr lang="hu-HU" sz="2400" b="1" dirty="0" err="1">
                <a:solidFill>
                  <a:schemeClr val="bg1"/>
                </a:solidFill>
              </a:rPr>
              <a:t>Blutec</a:t>
            </a:r>
            <a:r>
              <a:rPr lang="hu-HU" sz="2400" b="1" dirty="0">
                <a:solidFill>
                  <a:schemeClr val="bg1"/>
                </a:solidFill>
              </a:rPr>
              <a:t> </a:t>
            </a:r>
            <a:r>
              <a:rPr lang="hu-HU" sz="2400" b="1" dirty="0" err="1">
                <a:solidFill>
                  <a:schemeClr val="bg1"/>
                </a:solidFill>
              </a:rPr>
              <a:t>Hybrid</a:t>
            </a:r>
            <a:endParaRPr lang="hu-HU" sz="24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971600" y="836712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2014 tavaszán 25 db. Kecskeméten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261004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27584" y="890529"/>
            <a:ext cx="6400800" cy="378231"/>
          </a:xfrm>
        </p:spPr>
        <p:txBody>
          <a:bodyPr/>
          <a:lstStyle/>
          <a:p>
            <a:r>
              <a:rPr lang="hu-HU" dirty="0" smtClean="0"/>
              <a:t>Soros hibrid, kerékagymotorokkal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/>
          <a:p>
            <a:r>
              <a:rPr lang="hu-HU" dirty="0" smtClean="0"/>
              <a:t>Emőd István</a:t>
            </a:r>
            <a:endParaRPr lang="hu-HU" dirty="0"/>
          </a:p>
        </p:txBody>
      </p:sp>
      <p:pic>
        <p:nvPicPr>
          <p:cNvPr id="3074" name="Picture 2" descr="\\BME_GJT_FILES\Users\Emod\Bme_oktatás\Gépjárművek üzeme\Hibridek\Mercedes Evobus hibrid\Oldalraj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90514"/>
            <a:ext cx="86868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251520" y="116632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Mercedes-Benz </a:t>
            </a:r>
            <a:r>
              <a:rPr lang="hu-HU" sz="2400" b="1" dirty="0" err="1" smtClean="0">
                <a:solidFill>
                  <a:schemeClr val="bg1"/>
                </a:solidFill>
              </a:rPr>
              <a:t>Citaro</a:t>
            </a:r>
            <a:r>
              <a:rPr lang="hu-HU" sz="2400" b="1" dirty="0" smtClean="0">
                <a:solidFill>
                  <a:schemeClr val="bg1"/>
                </a:solidFill>
              </a:rPr>
              <a:t> G </a:t>
            </a:r>
            <a:r>
              <a:rPr lang="hu-HU" sz="2400" b="1" dirty="0" err="1" smtClean="0">
                <a:solidFill>
                  <a:schemeClr val="bg1"/>
                </a:solidFill>
              </a:rPr>
              <a:t>Blutec</a:t>
            </a:r>
            <a:r>
              <a:rPr lang="hu-HU" sz="2400" b="1" dirty="0" smtClean="0">
                <a:solidFill>
                  <a:schemeClr val="bg1"/>
                </a:solidFill>
              </a:rPr>
              <a:t> </a:t>
            </a:r>
            <a:r>
              <a:rPr lang="hu-HU" sz="2400" b="1" dirty="0" err="1" smtClean="0">
                <a:solidFill>
                  <a:schemeClr val="bg1"/>
                </a:solidFill>
              </a:rPr>
              <a:t>Hybrid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3481824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Összehasonlítás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u-HU" dirty="0" smtClean="0"/>
          </a:p>
          <a:p>
            <a:endParaRPr lang="hu-H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tbl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7048242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6183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87901" y="2679701"/>
            <a:ext cx="4176713" cy="1470025"/>
          </a:xfrm>
        </p:spPr>
        <p:txBody>
          <a:bodyPr/>
          <a:lstStyle/>
          <a:p>
            <a:r>
              <a:rPr lang="hu-HU" sz="4000"/>
              <a:t>Köszönom figyelmüket!</a:t>
            </a:r>
          </a:p>
        </p:txBody>
      </p:sp>
      <p:pic>
        <p:nvPicPr>
          <p:cNvPr id="84996" name="Picture 4" descr="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2194" y="1253967"/>
            <a:ext cx="3681934" cy="522462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>
          <a:xfrm>
            <a:off x="3779912" y="6478589"/>
            <a:ext cx="5200600" cy="379411"/>
          </a:xfrm>
        </p:spPr>
        <p:txBody>
          <a:bodyPr anchor="ctr"/>
          <a:lstStyle/>
          <a:p>
            <a:r>
              <a:rPr lang="hu-HU" dirty="0" smtClean="0"/>
              <a:t>Emőd István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1763688" y="116632"/>
            <a:ext cx="482453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Köszönöm a figyelmet!</a:t>
            </a:r>
            <a:endParaRPr lang="hu-H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69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648246"/>
          </a:xfrm>
        </p:spPr>
        <p:txBody>
          <a:bodyPr anchor="ctr">
            <a:normAutofit/>
          </a:bodyPr>
          <a:lstStyle/>
          <a:p>
            <a:r>
              <a:rPr lang="hu-HU" sz="2400" b="1" dirty="0" err="1" smtClean="0"/>
              <a:t>Porsche-Lohner</a:t>
            </a:r>
            <a:r>
              <a:rPr lang="hu-HU" sz="2400" b="1" dirty="0" smtClean="0"/>
              <a:t>, Bécs</a:t>
            </a:r>
            <a:endParaRPr lang="hu-HU" sz="2400" b="1" dirty="0"/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>
          <a:xfrm>
            <a:off x="3707904" y="6525344"/>
            <a:ext cx="5128592" cy="360040"/>
          </a:xfrm>
        </p:spPr>
        <p:txBody>
          <a:bodyPr/>
          <a:lstStyle/>
          <a:p>
            <a:r>
              <a:rPr lang="hu-HU" dirty="0" smtClean="0"/>
              <a:t>Emőd István</a:t>
            </a:r>
            <a:endParaRPr lang="hu-HU" dirty="0"/>
          </a:p>
        </p:txBody>
      </p:sp>
      <p:graphicFrame>
        <p:nvGraphicFramePr>
          <p:cNvPr id="6" name="Object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7833147"/>
              </p:ext>
            </p:extLst>
          </p:nvPr>
        </p:nvGraphicFramePr>
        <p:xfrm>
          <a:off x="2627784" y="1556792"/>
          <a:ext cx="6226058" cy="4680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PHOTO-PAINT" r:id="rId4" imgW="10996825" imgH="8266667" progId="CorelPhotoPaint.Image.12">
                  <p:embed/>
                </p:oleObj>
              </mc:Choice>
              <mc:Fallback>
                <p:oleObj name="PHOTO-PAINT" r:id="rId4" imgW="10996825" imgH="8266667" progId="CorelPhotoPaint.Image.12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784" y="1556792"/>
                        <a:ext cx="6226058" cy="46805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7" descr="porsch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3513138" cy="267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52313" y="5050185"/>
            <a:ext cx="23034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3200" b="1" dirty="0"/>
              <a:t>1898-1902</a:t>
            </a:r>
          </a:p>
        </p:txBody>
      </p:sp>
      <p:sp>
        <p:nvSpPr>
          <p:cNvPr id="3" name="Téglalap 2"/>
          <p:cNvSpPr/>
          <p:nvPr/>
        </p:nvSpPr>
        <p:spPr>
          <a:xfrm>
            <a:off x="107504" y="899428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hu-HU" dirty="0"/>
              <a:t>2 db </a:t>
            </a:r>
            <a:r>
              <a:rPr lang="hu-HU" dirty="0" smtClean="0"/>
              <a:t>3 LE teljesítményű </a:t>
            </a:r>
            <a:r>
              <a:rPr lang="hu-HU" dirty="0"/>
              <a:t>benzinmotor+generátor</a:t>
            </a:r>
          </a:p>
        </p:txBody>
      </p:sp>
    </p:spTree>
    <p:extLst>
      <p:ext uri="{BB962C8B-B14F-4D97-AF65-F5344CB8AC3E}">
        <p14:creationId xmlns:p14="http://schemas.microsoft.com/office/powerpoint/2010/main" val="144732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707904" y="6569968"/>
            <a:ext cx="5128592" cy="288032"/>
          </a:xfrm>
        </p:spPr>
        <p:txBody>
          <a:bodyPr/>
          <a:lstStyle/>
          <a:p>
            <a:r>
              <a:rPr lang="hu-HU" dirty="0" smtClean="0"/>
              <a:t>Emőd István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395536" y="170080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971600" y="116632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</a:rPr>
              <a:t>Hibridhajtások csoportosítása</a:t>
            </a:r>
            <a:endParaRPr lang="hu-HU" sz="2400" b="1" dirty="0">
              <a:solidFill>
                <a:schemeClr val="bg1"/>
              </a:solidFill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58195"/>
          <a:stretch/>
        </p:blipFill>
        <p:spPr>
          <a:xfrm>
            <a:off x="0" y="1292351"/>
            <a:ext cx="9144000" cy="497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1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Elrendezés szerint</a:t>
            </a:r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>
          <a:xfrm>
            <a:off x="3707904" y="6525344"/>
            <a:ext cx="5128592" cy="288032"/>
          </a:xfrm>
        </p:spPr>
        <p:txBody>
          <a:bodyPr/>
          <a:lstStyle/>
          <a:p>
            <a:r>
              <a:rPr lang="hu-HU" smtClean="0"/>
              <a:t>Emőd István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971600" y="116632"/>
            <a:ext cx="504056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Hibridhajtások elrendezés szerint</a:t>
            </a:r>
            <a:endParaRPr lang="hu-HU" sz="2400" b="1" dirty="0">
              <a:solidFill>
                <a:schemeClr val="bg1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93" y="1340769"/>
            <a:ext cx="8034614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032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Elrendezés szerint</a:t>
            </a:r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>
          <a:xfrm>
            <a:off x="3707904" y="6525344"/>
            <a:ext cx="5128592" cy="288032"/>
          </a:xfrm>
        </p:spPr>
        <p:txBody>
          <a:bodyPr/>
          <a:lstStyle/>
          <a:p>
            <a:r>
              <a:rPr lang="hu-HU" smtClean="0"/>
              <a:t>Emőd István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971600" y="116632"/>
            <a:ext cx="504056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Soros hibridrendszer</a:t>
            </a:r>
            <a:endParaRPr lang="hu-HU" sz="2400" b="1" dirty="0">
              <a:solidFill>
                <a:schemeClr val="bg1"/>
              </a:solidFill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219878" y="1484784"/>
            <a:ext cx="8744610" cy="4176464"/>
            <a:chOff x="199695" y="1412776"/>
            <a:chExt cx="8744610" cy="4176464"/>
          </a:xfrm>
        </p:grpSpPr>
        <p:pic>
          <p:nvPicPr>
            <p:cNvPr id="276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695" y="1412776"/>
              <a:ext cx="8744610" cy="4176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AutoShape 17"/>
            <p:cNvSpPr>
              <a:spLocks noChangeArrowheads="1"/>
            </p:cNvSpPr>
            <p:nvPr/>
          </p:nvSpPr>
          <p:spPr bwMode="auto">
            <a:xfrm rot="10800000" flipH="1">
              <a:off x="323528" y="2636910"/>
              <a:ext cx="4104456" cy="1008113"/>
            </a:xfrm>
            <a:prstGeom prst="rightArrow">
              <a:avLst>
                <a:gd name="adj1" fmla="val 50000"/>
                <a:gd name="adj2" fmla="val 90565"/>
              </a:avLst>
            </a:prstGeom>
            <a:solidFill>
              <a:srgbClr val="CCFFFF">
                <a:alpha val="23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" name="AutoShape 17"/>
            <p:cNvSpPr>
              <a:spLocks noChangeArrowheads="1"/>
            </p:cNvSpPr>
            <p:nvPr/>
          </p:nvSpPr>
          <p:spPr bwMode="auto">
            <a:xfrm rot="10800000" flipH="1">
              <a:off x="4716016" y="2636911"/>
              <a:ext cx="3312368" cy="1008113"/>
            </a:xfrm>
            <a:prstGeom prst="rightArrow">
              <a:avLst>
                <a:gd name="adj1" fmla="val 50000"/>
                <a:gd name="adj2" fmla="val 90565"/>
              </a:avLst>
            </a:prstGeom>
            <a:solidFill>
              <a:srgbClr val="FFFF00">
                <a:alpha val="35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13" name="Rectangle 6"/>
          <p:cNvSpPr txBox="1">
            <a:spLocks noChangeArrowheads="1"/>
          </p:cNvSpPr>
          <p:nvPr/>
        </p:nvSpPr>
        <p:spPr>
          <a:xfrm>
            <a:off x="457200" y="5736233"/>
            <a:ext cx="8229600" cy="5730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hu-HU" sz="2000" kern="0" dirty="0" smtClean="0"/>
              <a:t>A belsőégésű motor nincs közvetlen kapcsolatban a hajtott kerekekkel</a:t>
            </a:r>
            <a:endParaRPr lang="hu-HU" sz="2000" kern="0" dirty="0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53136"/>
            <a:ext cx="2376264" cy="51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904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3" name="AutoShape 17"/>
          <p:cNvSpPr>
            <a:spLocks noChangeArrowheads="1"/>
          </p:cNvSpPr>
          <p:nvPr/>
        </p:nvSpPr>
        <p:spPr bwMode="auto">
          <a:xfrm flipH="1">
            <a:off x="971551" y="4797426"/>
            <a:ext cx="2087563" cy="576263"/>
          </a:xfrm>
          <a:prstGeom prst="rightArrow">
            <a:avLst>
              <a:gd name="adj1" fmla="val 50000"/>
              <a:gd name="adj2" fmla="val 90565"/>
            </a:avLst>
          </a:prstGeom>
          <a:solidFill>
            <a:srgbClr val="CCFFFF">
              <a:alpha val="63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9234" name="AutoShape 18"/>
          <p:cNvSpPr>
            <a:spLocks noChangeArrowheads="1"/>
          </p:cNvSpPr>
          <p:nvPr/>
        </p:nvSpPr>
        <p:spPr bwMode="auto">
          <a:xfrm>
            <a:off x="3203577" y="4797426"/>
            <a:ext cx="1368425" cy="576263"/>
          </a:xfrm>
          <a:prstGeom prst="rightArrow">
            <a:avLst>
              <a:gd name="adj1" fmla="val 50000"/>
              <a:gd name="adj2" fmla="val 59366"/>
            </a:avLst>
          </a:prstGeom>
          <a:solidFill>
            <a:srgbClr val="FFFF00">
              <a:alpha val="63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>
          <a:xfrm>
            <a:off x="3707904" y="6525344"/>
            <a:ext cx="5128592" cy="288032"/>
          </a:xfrm>
        </p:spPr>
        <p:txBody>
          <a:bodyPr/>
          <a:lstStyle/>
          <a:p>
            <a:r>
              <a:rPr lang="hu-HU" smtClean="0"/>
              <a:t>Emőd István</a:t>
            </a:r>
            <a:endParaRPr lang="hu-HU" dirty="0"/>
          </a:p>
        </p:txBody>
      </p:sp>
      <p:grpSp>
        <p:nvGrpSpPr>
          <p:cNvPr id="3" name="Csoportba foglalás 2"/>
          <p:cNvGrpSpPr/>
          <p:nvPr/>
        </p:nvGrpSpPr>
        <p:grpSpPr>
          <a:xfrm>
            <a:off x="315544" y="1262583"/>
            <a:ext cx="8288904" cy="4381500"/>
            <a:chOff x="315544" y="1262583"/>
            <a:chExt cx="8288904" cy="4381500"/>
          </a:xfrm>
        </p:grpSpPr>
        <p:pic>
          <p:nvPicPr>
            <p:cNvPr id="286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544" y="1262583"/>
              <a:ext cx="8288904" cy="438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AutoShape 11"/>
            <p:cNvSpPr>
              <a:spLocks noChangeArrowheads="1"/>
            </p:cNvSpPr>
            <p:nvPr/>
          </p:nvSpPr>
          <p:spPr bwMode="auto">
            <a:xfrm>
              <a:off x="518690" y="1916832"/>
              <a:ext cx="4413350" cy="793750"/>
            </a:xfrm>
            <a:prstGeom prst="rightArrow">
              <a:avLst>
                <a:gd name="adj1" fmla="val 50000"/>
                <a:gd name="adj2" fmla="val 79400"/>
              </a:avLst>
            </a:prstGeom>
            <a:solidFill>
              <a:srgbClr val="CCFFFF">
                <a:alpha val="33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6" name="AutoShape 11"/>
            <p:cNvSpPr>
              <a:spLocks noChangeArrowheads="1"/>
            </p:cNvSpPr>
            <p:nvPr/>
          </p:nvSpPr>
          <p:spPr bwMode="auto">
            <a:xfrm>
              <a:off x="518690" y="3356992"/>
              <a:ext cx="4413350" cy="793750"/>
            </a:xfrm>
            <a:prstGeom prst="rightArrow">
              <a:avLst>
                <a:gd name="adj1" fmla="val 50000"/>
                <a:gd name="adj2" fmla="val 79400"/>
              </a:avLst>
            </a:prstGeom>
            <a:solidFill>
              <a:srgbClr val="FFFF00">
                <a:alpha val="33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907705" y="5529426"/>
            <a:ext cx="72419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dirty="0"/>
              <a:t>Mind a villanymotor, mind a belsőégésű motor mechanikus kapcsolatban van a hajtott kerekekkel</a:t>
            </a:r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323528" y="116632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Párhuzamos hibridhajtás </a:t>
            </a:r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95536" y="83671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fordulatösszegző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1169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ME GJT uj prezentacios sablon v01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BME GJT uj prezentacios sablon v01</Template>
  <TotalTime>0</TotalTime>
  <Words>635</Words>
  <Application>Microsoft Office PowerPoint</Application>
  <PresentationFormat>Diavetítés a képernyőre (4:3 oldalarány)</PresentationFormat>
  <Paragraphs>186</Paragraphs>
  <Slides>43</Slides>
  <Notes>22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43</vt:i4>
      </vt:variant>
    </vt:vector>
  </HeadingPairs>
  <TitlesOfParts>
    <vt:vector size="45" baseType="lpstr">
      <vt:lpstr>BME GJT uj prezentacios sablon v01</vt:lpstr>
      <vt:lpstr>PHOTO-PAINT</vt:lpstr>
      <vt:lpstr>HIBRID JÁRMŰHAJTÁSOK</vt:lpstr>
      <vt:lpstr>Miért kell alternatívát keresni?</vt:lpstr>
      <vt:lpstr>Milyen alternatívák vannak?</vt:lpstr>
      <vt:lpstr>Ma: Összesen 710 millió gépkocsi van</vt:lpstr>
      <vt:lpstr>Porsche-Lohner, Bécs</vt:lpstr>
      <vt:lpstr>PowerPoint bemutató</vt:lpstr>
      <vt:lpstr>Elrendezés szerint</vt:lpstr>
      <vt:lpstr>Elrendezés szerint</vt:lpstr>
      <vt:lpstr>PowerPoint bemutató</vt:lpstr>
      <vt:lpstr>PowerPoint bemutató</vt:lpstr>
      <vt:lpstr>PowerPoint bemutató</vt:lpstr>
      <vt:lpstr>PowerPoint bemutató</vt:lpstr>
      <vt:lpstr>PowerPoint bemutató</vt:lpstr>
      <vt:lpstr>Villamos teljesítmény szerint</vt:lpstr>
      <vt:lpstr>Fogyasztáscsökkentési lehetőség</vt:lpstr>
      <vt:lpstr>Belsőégésű motor optimális tartományai</vt:lpstr>
      <vt:lpstr>Belsőégésű motor optimális tartományai</vt:lpstr>
      <vt:lpstr>PowerPoint bemutató</vt:lpstr>
      <vt:lpstr>PowerPoint bemutató</vt:lpstr>
      <vt:lpstr>PowerPoint bemutató</vt:lpstr>
      <vt:lpstr>Kerékagymotor</vt:lpstr>
      <vt:lpstr>Kétfeszültségű villamos rendszer</vt:lpstr>
      <vt:lpstr>Összetett villamos rendszer</vt:lpstr>
      <vt:lpstr>Soros stratégia</vt:lpstr>
      <vt:lpstr>Párhuzamos stratégia</vt:lpstr>
      <vt:lpstr>Vegyes fullhibrid hajtás</vt:lpstr>
      <vt:lpstr>Vegyes fullhibrid</vt:lpstr>
      <vt:lpstr>Szuperkondenzátoros hibrid</vt:lpstr>
      <vt:lpstr>Párhuzamos mildhibrid</vt:lpstr>
      <vt:lpstr>Dízelmotoros párhuzamos hibrid</vt:lpstr>
      <vt:lpstr>Összkerékhajtású vegyes fullhibrid</vt:lpstr>
      <vt:lpstr>Párhuzamos hibridrendszer</vt:lpstr>
      <vt:lpstr>Párhuzamos médiumhibrid</vt:lpstr>
      <vt:lpstr>BioPower</vt:lpstr>
      <vt:lpstr>Volvo 7900A</vt:lpstr>
      <vt:lpstr>PowerPoint bemutató</vt:lpstr>
      <vt:lpstr>Volvo 7900A</vt:lpstr>
      <vt:lpstr>A dugattyús és a villanymotor együttműködése</vt:lpstr>
      <vt:lpstr>Volvo 7900A</vt:lpstr>
      <vt:lpstr>PowerPoint bemutató</vt:lpstr>
      <vt:lpstr>Soros hibrid, kerékagymotorokkal</vt:lpstr>
      <vt:lpstr>Összehasonlítás</vt:lpstr>
      <vt:lpstr>Köszönom figyelmüket!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2014-11-17T09:57:27Z</dcterms:created>
  <dcterms:modified xsi:type="dcterms:W3CDTF">2015-09-01T09:42:09Z</dcterms:modified>
</cp:coreProperties>
</file>